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x="18288000" cy="10287000"/>
  <p:notesSz cx="6858000" cy="9144000"/>
  <p:embeddedFontLst>
    <p:embeddedFont>
      <p:font typeface="Etna Sans Serif" charset="1" panose="02000600000000000000"/>
      <p:regular r:id="rId72"/>
    </p:embeddedFont>
    <p:embeddedFont>
      <p:font typeface="Poppins Bold" charset="1" panose="00000800000000000000"/>
      <p:regular r:id="rId73"/>
    </p:embeddedFont>
    <p:embeddedFont>
      <p:font typeface="Poppins" charset="1" panose="00000500000000000000"/>
      <p:regular r:id="rId74"/>
    </p:embeddedFont>
    <p:embeddedFont>
      <p:font typeface="Open Sans" charset="1" panose="00000000000000000000"/>
      <p:regular r:id="rId75"/>
    </p:embeddedFont>
    <p:embeddedFont>
      <p:font typeface="Open Sans Bold" charset="1" panose="0000000000000000000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54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56.jpeg" Type="http://schemas.openxmlformats.org/officeDocument/2006/relationships/image"/><Relationship Id="rId8" Target="../media/image57.png" Type="http://schemas.openxmlformats.org/officeDocument/2006/relationships/image"/><Relationship Id="rId9" Target="../media/image58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59.jpe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2.bin" Type="http://schemas.openxmlformats.org/officeDocument/2006/relationships/oleObjec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63.png" Type="http://schemas.openxmlformats.org/officeDocument/2006/relationships/image"/><Relationship Id="rId8" Target="../embeddings/oleObject1.bin" Type="http://schemas.openxmlformats.org/officeDocument/2006/relationships/oleObject"/><Relationship Id="rId9" Target="../media/image6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4.bin" Type="http://schemas.openxmlformats.org/officeDocument/2006/relationships/oleObjec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65.png" Type="http://schemas.openxmlformats.org/officeDocument/2006/relationships/image"/><Relationship Id="rId8" Target="../embeddings/oleObject3.bin" Type="http://schemas.openxmlformats.org/officeDocument/2006/relationships/oleObject"/><Relationship Id="rId9" Target="../media/image6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6.bin" Type="http://schemas.openxmlformats.org/officeDocument/2006/relationships/oleObjec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embeddings/oleObject5.bin" Type="http://schemas.openxmlformats.org/officeDocument/2006/relationships/oleObject"/><Relationship Id="rId9" Target="../media/image6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4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6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8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82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4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22801">
            <a:off x="12517424" y="6393654"/>
            <a:ext cx="7468746" cy="6328065"/>
          </a:xfrm>
          <a:custGeom>
            <a:avLst/>
            <a:gdLst/>
            <a:ahLst/>
            <a:cxnLst/>
            <a:rect r="r" b="b" t="t" l="l"/>
            <a:pathLst>
              <a:path h="6328065" w="7468746">
                <a:moveTo>
                  <a:pt x="0" y="0"/>
                </a:moveTo>
                <a:lnTo>
                  <a:pt x="7468746" y="0"/>
                </a:lnTo>
                <a:lnTo>
                  <a:pt x="7468746" y="6328064"/>
                </a:lnTo>
                <a:lnTo>
                  <a:pt x="0" y="632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995722">
            <a:off x="13569674" y="965800"/>
            <a:ext cx="5358476" cy="3978668"/>
          </a:xfrm>
          <a:custGeom>
            <a:avLst/>
            <a:gdLst/>
            <a:ahLst/>
            <a:cxnLst/>
            <a:rect r="r" b="b" t="t" l="l"/>
            <a:pathLst>
              <a:path h="3978668" w="5358476">
                <a:moveTo>
                  <a:pt x="0" y="0"/>
                </a:moveTo>
                <a:lnTo>
                  <a:pt x="5358476" y="0"/>
                </a:lnTo>
                <a:lnTo>
                  <a:pt x="5358476" y="3978668"/>
                </a:lnTo>
                <a:lnTo>
                  <a:pt x="0" y="3978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400429">
            <a:off x="-3196050" y="-2422220"/>
            <a:ext cx="8449500" cy="6143260"/>
          </a:xfrm>
          <a:custGeom>
            <a:avLst/>
            <a:gdLst/>
            <a:ahLst/>
            <a:cxnLst/>
            <a:rect r="r" b="b" t="t" l="l"/>
            <a:pathLst>
              <a:path h="6143260" w="8449500">
                <a:moveTo>
                  <a:pt x="0" y="6143260"/>
                </a:moveTo>
                <a:lnTo>
                  <a:pt x="8449500" y="6143260"/>
                </a:lnTo>
                <a:lnTo>
                  <a:pt x="8449500" y="0"/>
                </a:lnTo>
                <a:lnTo>
                  <a:pt x="0" y="0"/>
                </a:lnTo>
                <a:lnTo>
                  <a:pt x="0" y="614326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94910">
            <a:off x="-1316339" y="4764474"/>
            <a:ext cx="4690078" cy="7146786"/>
          </a:xfrm>
          <a:custGeom>
            <a:avLst/>
            <a:gdLst/>
            <a:ahLst/>
            <a:cxnLst/>
            <a:rect r="r" b="b" t="t" l="l"/>
            <a:pathLst>
              <a:path h="7146786" w="4690078">
                <a:moveTo>
                  <a:pt x="0" y="0"/>
                </a:moveTo>
                <a:lnTo>
                  <a:pt x="4690078" y="0"/>
                </a:lnTo>
                <a:lnTo>
                  <a:pt x="4690078" y="7146786"/>
                </a:lnTo>
                <a:lnTo>
                  <a:pt x="0" y="71467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17524" y="7200900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34951" y="-1541006"/>
            <a:ext cx="3089736" cy="3082012"/>
          </a:xfrm>
          <a:custGeom>
            <a:avLst/>
            <a:gdLst/>
            <a:ahLst/>
            <a:cxnLst/>
            <a:rect r="r" b="b" t="t" l="l"/>
            <a:pathLst>
              <a:path h="3082012" w="3089736">
                <a:moveTo>
                  <a:pt x="0" y="0"/>
                </a:moveTo>
                <a:lnTo>
                  <a:pt x="3089736" y="0"/>
                </a:lnTo>
                <a:lnTo>
                  <a:pt x="3089736" y="3082012"/>
                </a:lnTo>
                <a:lnTo>
                  <a:pt x="0" y="30820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524269" y="1958974"/>
            <a:ext cx="11239463" cy="5241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Sport Facility &amp; Equipment Booking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25098" y="1196908"/>
            <a:ext cx="10462902" cy="6160033"/>
          </a:xfrm>
          <a:custGeom>
            <a:avLst/>
            <a:gdLst/>
            <a:ahLst/>
            <a:cxnLst/>
            <a:rect r="r" b="b" t="t" l="l"/>
            <a:pathLst>
              <a:path h="6160033" w="10462902">
                <a:moveTo>
                  <a:pt x="0" y="0"/>
                </a:moveTo>
                <a:lnTo>
                  <a:pt x="10462902" y="0"/>
                </a:lnTo>
                <a:lnTo>
                  <a:pt x="10462902" y="6160034"/>
                </a:lnTo>
                <a:lnTo>
                  <a:pt x="0" y="6160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2151" y="12633"/>
            <a:ext cx="1580731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System initialization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0495" y="1930822"/>
            <a:ext cx="5614603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3 equipment and 2 brands for each equipment are saved at system initially</a:t>
            </a: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2151" y="12633"/>
            <a:ext cx="1580731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First feature: Portal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75898" y="2083828"/>
            <a:ext cx="7083402" cy="137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5"/>
              </a:lnSpc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able to login, register account and reset password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210495" y="1686980"/>
            <a:ext cx="7722977" cy="3228031"/>
          </a:xfrm>
          <a:custGeom>
            <a:avLst/>
            <a:gdLst/>
            <a:ahLst/>
            <a:cxnLst/>
            <a:rect r="r" b="b" t="t" l="l"/>
            <a:pathLst>
              <a:path h="3228031" w="7722977">
                <a:moveTo>
                  <a:pt x="0" y="0"/>
                </a:moveTo>
                <a:lnTo>
                  <a:pt x="7722977" y="0"/>
                </a:lnTo>
                <a:lnTo>
                  <a:pt x="7722977" y="3228031"/>
                </a:lnTo>
                <a:lnTo>
                  <a:pt x="0" y="32280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988294" y="6065176"/>
            <a:ext cx="8167379" cy="2514245"/>
          </a:xfrm>
          <a:custGeom>
            <a:avLst/>
            <a:gdLst/>
            <a:ahLst/>
            <a:cxnLst/>
            <a:rect r="r" b="b" t="t" l="l"/>
            <a:pathLst>
              <a:path h="2514245" w="8167379">
                <a:moveTo>
                  <a:pt x="0" y="0"/>
                </a:moveTo>
                <a:lnTo>
                  <a:pt x="8167379" y="0"/>
                </a:lnTo>
                <a:lnTo>
                  <a:pt x="8167379" y="2514244"/>
                </a:lnTo>
                <a:lnTo>
                  <a:pt x="0" y="2514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291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2151" y="12633"/>
            <a:ext cx="1580731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First feature: Portal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75898" y="7617102"/>
            <a:ext cx="7083402" cy="137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5"/>
              </a:lnSpc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security question for reset password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6950190" cy="4994083"/>
          </a:xfrm>
          <a:custGeom>
            <a:avLst/>
            <a:gdLst/>
            <a:ahLst/>
            <a:cxnLst/>
            <a:rect r="r" b="b" t="t" l="l"/>
            <a:pathLst>
              <a:path h="4994083" w="6950190">
                <a:moveTo>
                  <a:pt x="0" y="0"/>
                </a:moveTo>
                <a:lnTo>
                  <a:pt x="6950190" y="0"/>
                </a:lnTo>
                <a:lnTo>
                  <a:pt x="6950190" y="4994083"/>
                </a:lnTo>
                <a:lnTo>
                  <a:pt x="0" y="4994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6166820"/>
            <a:ext cx="8384837" cy="3911885"/>
          </a:xfrm>
          <a:custGeom>
            <a:avLst/>
            <a:gdLst/>
            <a:ahLst/>
            <a:cxnLst/>
            <a:rect r="r" b="b" t="t" l="l"/>
            <a:pathLst>
              <a:path h="3911885" w="8384837">
                <a:moveTo>
                  <a:pt x="0" y="0"/>
                </a:moveTo>
                <a:lnTo>
                  <a:pt x="8384837" y="0"/>
                </a:lnTo>
                <a:lnTo>
                  <a:pt x="8384837" y="3911885"/>
                </a:lnTo>
                <a:lnTo>
                  <a:pt x="0" y="39118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249956" y="1642277"/>
            <a:ext cx="9472509" cy="506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388" indent="-389194" lvl="1">
              <a:lnSpc>
                <a:spcPts val="5047"/>
              </a:lnSpc>
              <a:buFont typeface="Arial"/>
              <a:buChar char="•"/>
            </a:pPr>
            <a:r>
              <a:rPr lang="en-US" sz="3605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include function: password strength analysis</a:t>
            </a:r>
          </a:p>
          <a:p>
            <a:pPr algn="l">
              <a:lnSpc>
                <a:spcPts val="5047"/>
              </a:lnSpc>
            </a:pPr>
          </a:p>
          <a:p>
            <a:pPr algn="l" marL="778388" indent="-389194" lvl="1">
              <a:lnSpc>
                <a:spcPts val="5047"/>
              </a:lnSpc>
              <a:buFont typeface="Arial"/>
              <a:buChar char="•"/>
            </a:pPr>
            <a:r>
              <a:rPr lang="en-US" sz="3605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password is required to:</a:t>
            </a:r>
          </a:p>
          <a:p>
            <a:pPr algn="l" marL="1556775" indent="-518925" lvl="2">
              <a:lnSpc>
                <a:spcPts val="5047"/>
              </a:lnSpc>
              <a:buFont typeface="Arial"/>
              <a:buChar char="⚬"/>
            </a:pPr>
            <a:r>
              <a:rPr lang="en-US" sz="3605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be at least the length of 8 characters</a:t>
            </a:r>
          </a:p>
          <a:p>
            <a:pPr algn="l" marL="1556775" indent="-518925" lvl="2">
              <a:lnSpc>
                <a:spcPts val="5047"/>
              </a:lnSpc>
              <a:buFont typeface="Arial"/>
              <a:buChar char="⚬"/>
            </a:pPr>
            <a:r>
              <a:rPr lang="en-US" sz="3605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include at least one digit, uppercase, lowercase and symbol</a:t>
            </a:r>
          </a:p>
          <a:p>
            <a:pPr algn="l">
              <a:lnSpc>
                <a:spcPts val="5047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817649" y="1028700"/>
            <a:ext cx="7372291" cy="3434216"/>
            <a:chOff x="0" y="0"/>
            <a:chExt cx="1941673" cy="9044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41673" cy="904485"/>
            </a:xfrm>
            <a:custGeom>
              <a:avLst/>
              <a:gdLst/>
              <a:ahLst/>
              <a:cxnLst/>
              <a:rect r="r" b="b" t="t" l="l"/>
              <a:pathLst>
                <a:path h="904485" w="1941673">
                  <a:moveTo>
                    <a:pt x="0" y="0"/>
                  </a:moveTo>
                  <a:lnTo>
                    <a:pt x="1941673" y="0"/>
                  </a:lnTo>
                  <a:lnTo>
                    <a:pt x="1941673" y="904485"/>
                  </a:lnTo>
                  <a:lnTo>
                    <a:pt x="0" y="9044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941673" cy="961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54590" y="7218149"/>
            <a:ext cx="8358948" cy="1119718"/>
            <a:chOff x="0" y="0"/>
            <a:chExt cx="2201534" cy="2949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01534" cy="294905"/>
            </a:xfrm>
            <a:custGeom>
              <a:avLst/>
              <a:gdLst/>
              <a:ahLst/>
              <a:cxnLst/>
              <a:rect r="r" b="b" t="t" l="l"/>
              <a:pathLst>
                <a:path h="294905" w="2201534">
                  <a:moveTo>
                    <a:pt x="0" y="0"/>
                  </a:moveTo>
                  <a:lnTo>
                    <a:pt x="2201534" y="0"/>
                  </a:lnTo>
                  <a:lnTo>
                    <a:pt x="2201534" y="294905"/>
                  </a:lnTo>
                  <a:lnTo>
                    <a:pt x="0" y="294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201534" cy="352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49257" y="2522640"/>
            <a:ext cx="12433099" cy="5150207"/>
          </a:xfrm>
          <a:custGeom>
            <a:avLst/>
            <a:gdLst/>
            <a:ahLst/>
            <a:cxnLst/>
            <a:rect r="r" b="b" t="t" l="l"/>
            <a:pathLst>
              <a:path h="5150207" w="12433099">
                <a:moveTo>
                  <a:pt x="0" y="0"/>
                </a:moveTo>
                <a:lnTo>
                  <a:pt x="12433099" y="0"/>
                </a:lnTo>
                <a:lnTo>
                  <a:pt x="12433099" y="5150207"/>
                </a:lnTo>
                <a:lnTo>
                  <a:pt x="0" y="51502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2151" y="12633"/>
            <a:ext cx="1580731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Land on Main page: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4585" y="1685863"/>
            <a:ext cx="10122209" cy="7572437"/>
          </a:xfrm>
          <a:custGeom>
            <a:avLst/>
            <a:gdLst/>
            <a:ahLst/>
            <a:cxnLst/>
            <a:rect r="r" b="b" t="t" l="l"/>
            <a:pathLst>
              <a:path h="7572437" w="10122209">
                <a:moveTo>
                  <a:pt x="0" y="0"/>
                </a:moveTo>
                <a:lnTo>
                  <a:pt x="10122209" y="0"/>
                </a:lnTo>
                <a:lnTo>
                  <a:pt x="10122209" y="7572437"/>
                </a:lnTo>
                <a:lnTo>
                  <a:pt x="0" y="7572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68139" y="1873334"/>
            <a:ext cx="7191161" cy="648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210" indent="-399105" lvl="1">
              <a:lnSpc>
                <a:spcPts val="5175"/>
              </a:lnSpc>
              <a:buFont typeface="Arial"/>
              <a:buChar char="•"/>
            </a:pPr>
            <a:r>
              <a:rPr lang="en-US" sz="369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List all available facility no., facility name and type in a table</a:t>
            </a:r>
          </a:p>
          <a:p>
            <a:pPr algn="just">
              <a:lnSpc>
                <a:spcPts val="5175"/>
              </a:lnSpc>
            </a:pPr>
          </a:p>
          <a:p>
            <a:pPr algn="just" marL="798210" indent="-399105" lvl="1">
              <a:lnSpc>
                <a:spcPts val="5175"/>
              </a:lnSpc>
              <a:buFont typeface="Arial"/>
              <a:buChar char="•"/>
            </a:pPr>
            <a:r>
              <a:rPr lang="en-US" sz="369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User can input corresponding function number to choose facility</a:t>
            </a:r>
          </a:p>
          <a:p>
            <a:pPr algn="just">
              <a:lnSpc>
                <a:spcPts val="5175"/>
              </a:lnSpc>
            </a:pPr>
          </a:p>
          <a:p>
            <a:pPr algn="just">
              <a:lnSpc>
                <a:spcPts val="5175"/>
              </a:lnSpc>
            </a:pPr>
          </a:p>
          <a:p>
            <a:pPr algn="just">
              <a:lnSpc>
                <a:spcPts val="5175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1685863"/>
            <a:ext cx="9468721" cy="2777053"/>
            <a:chOff x="0" y="0"/>
            <a:chExt cx="2493820" cy="7314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93819" cy="731405"/>
            </a:xfrm>
            <a:custGeom>
              <a:avLst/>
              <a:gdLst/>
              <a:ahLst/>
              <a:cxnLst/>
              <a:rect r="r" b="b" t="t" l="l"/>
              <a:pathLst>
                <a:path h="731405" w="2493819">
                  <a:moveTo>
                    <a:pt x="0" y="0"/>
                  </a:moveTo>
                  <a:lnTo>
                    <a:pt x="2493819" y="0"/>
                  </a:lnTo>
                  <a:lnTo>
                    <a:pt x="2493819" y="731405"/>
                  </a:lnTo>
                  <a:lnTo>
                    <a:pt x="0" y="731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493820" cy="788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62151" y="12633"/>
            <a:ext cx="1580731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Second Feature: Book Facility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4585" y="1685863"/>
            <a:ext cx="10122209" cy="7572437"/>
          </a:xfrm>
          <a:custGeom>
            <a:avLst/>
            <a:gdLst/>
            <a:ahLst/>
            <a:cxnLst/>
            <a:rect r="r" b="b" t="t" l="l"/>
            <a:pathLst>
              <a:path h="7572437" w="10122209">
                <a:moveTo>
                  <a:pt x="0" y="0"/>
                </a:moveTo>
                <a:lnTo>
                  <a:pt x="10122209" y="0"/>
                </a:lnTo>
                <a:lnTo>
                  <a:pt x="10122209" y="7572437"/>
                </a:lnTo>
                <a:lnTo>
                  <a:pt x="0" y="7572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7086" y="4371892"/>
            <a:ext cx="9468721" cy="1190625"/>
            <a:chOff x="0" y="0"/>
            <a:chExt cx="2493820" cy="3135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93819" cy="313580"/>
            </a:xfrm>
            <a:custGeom>
              <a:avLst/>
              <a:gdLst/>
              <a:ahLst/>
              <a:cxnLst/>
              <a:rect r="r" b="b" t="t" l="l"/>
              <a:pathLst>
                <a:path h="313580" w="2493819">
                  <a:moveTo>
                    <a:pt x="0" y="0"/>
                  </a:moveTo>
                  <a:lnTo>
                    <a:pt x="2493819" y="0"/>
                  </a:lnTo>
                  <a:lnTo>
                    <a:pt x="2493819" y="313580"/>
                  </a:lnTo>
                  <a:lnTo>
                    <a:pt x="0" y="3135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493820" cy="370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068139" y="4265362"/>
            <a:ext cx="7191161" cy="4563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209" indent="-399105" lvl="1">
              <a:lnSpc>
                <a:spcPts val="5175"/>
              </a:lnSpc>
              <a:buFont typeface="Arial"/>
              <a:buChar char="•"/>
            </a:pPr>
            <a:r>
              <a:rPr lang="en-US" sz="369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Display the available time period for the date you chosen</a:t>
            </a:r>
          </a:p>
          <a:p>
            <a:pPr algn="just">
              <a:lnSpc>
                <a:spcPts val="5175"/>
              </a:lnSpc>
            </a:pPr>
          </a:p>
          <a:p>
            <a:pPr algn="just" marL="798209" indent="-399105" lvl="1">
              <a:lnSpc>
                <a:spcPts val="5175"/>
              </a:lnSpc>
              <a:buFont typeface="Arial"/>
              <a:buChar char="•"/>
            </a:pPr>
            <a:r>
              <a:rPr lang="en-US" sz="369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Confirmation message after booking</a:t>
            </a:r>
          </a:p>
          <a:p>
            <a:pPr algn="just">
              <a:lnSpc>
                <a:spcPts val="5175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97086" y="6557537"/>
            <a:ext cx="9468721" cy="1336888"/>
            <a:chOff x="0" y="0"/>
            <a:chExt cx="2493820" cy="3521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93819" cy="352102"/>
            </a:xfrm>
            <a:custGeom>
              <a:avLst/>
              <a:gdLst/>
              <a:ahLst/>
              <a:cxnLst/>
              <a:rect r="r" b="b" t="t" l="l"/>
              <a:pathLst>
                <a:path h="352102" w="2493819">
                  <a:moveTo>
                    <a:pt x="0" y="0"/>
                  </a:moveTo>
                  <a:lnTo>
                    <a:pt x="2493819" y="0"/>
                  </a:lnTo>
                  <a:lnTo>
                    <a:pt x="2493819" y="352102"/>
                  </a:lnTo>
                  <a:lnTo>
                    <a:pt x="0" y="352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493820" cy="409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62151" y="12633"/>
            <a:ext cx="1580731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Second Feature: Book Facility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4585" y="1530851"/>
            <a:ext cx="9124321" cy="7225298"/>
          </a:xfrm>
          <a:custGeom>
            <a:avLst/>
            <a:gdLst/>
            <a:ahLst/>
            <a:cxnLst/>
            <a:rect r="r" b="b" t="t" l="l"/>
            <a:pathLst>
              <a:path h="7225298" w="9124321">
                <a:moveTo>
                  <a:pt x="0" y="0"/>
                </a:moveTo>
                <a:lnTo>
                  <a:pt x="9124320" y="0"/>
                </a:lnTo>
                <a:lnTo>
                  <a:pt x="9124320" y="7225298"/>
                </a:lnTo>
                <a:lnTo>
                  <a:pt x="0" y="7225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909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2151" y="12633"/>
            <a:ext cx="1580731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Third Feature: Borrow/Sell Equipment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2083828"/>
            <a:ext cx="8351836" cy="983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User can borrow/buy corresponding equipment if he has facility booking</a:t>
            </a:r>
          </a:p>
          <a:p>
            <a:pPr algn="just">
              <a:lnSpc>
                <a:spcPts val="5595"/>
              </a:lnSpc>
            </a:pPr>
          </a:p>
          <a:p>
            <a:pPr algn="l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List all equipment id, equipment type, available status and price per hour in a table corresponding to your booked facility</a:t>
            </a:r>
          </a:p>
          <a:p>
            <a:pPr algn="just">
              <a:lnSpc>
                <a:spcPts val="5595"/>
              </a:lnSpc>
            </a:pPr>
          </a:p>
          <a:p>
            <a:pPr algn="just">
              <a:lnSpc>
                <a:spcPts val="5595"/>
              </a:lnSpc>
            </a:pPr>
          </a:p>
          <a:p>
            <a:pPr algn="just">
              <a:lnSpc>
                <a:spcPts val="5595"/>
              </a:lnSpc>
            </a:pPr>
          </a:p>
          <a:p>
            <a:pPr algn="just">
              <a:lnSpc>
                <a:spcPts val="5595"/>
              </a:lnSpc>
            </a:pPr>
          </a:p>
          <a:p>
            <a:pPr algn="just">
              <a:lnSpc>
                <a:spcPts val="5595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1530851"/>
            <a:ext cx="9468721" cy="3092038"/>
            <a:chOff x="0" y="0"/>
            <a:chExt cx="2493820" cy="8143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93819" cy="814364"/>
            </a:xfrm>
            <a:custGeom>
              <a:avLst/>
              <a:gdLst/>
              <a:ahLst/>
              <a:cxnLst/>
              <a:rect r="r" b="b" t="t" l="l"/>
              <a:pathLst>
                <a:path h="814364" w="2493819">
                  <a:moveTo>
                    <a:pt x="0" y="0"/>
                  </a:moveTo>
                  <a:lnTo>
                    <a:pt x="2493819" y="0"/>
                  </a:lnTo>
                  <a:lnTo>
                    <a:pt x="2493819" y="814364"/>
                  </a:lnTo>
                  <a:lnTo>
                    <a:pt x="0" y="814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493820" cy="871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385" y="4793529"/>
            <a:ext cx="9468721" cy="1910271"/>
            <a:chOff x="0" y="0"/>
            <a:chExt cx="2493820" cy="5031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93819" cy="503117"/>
            </a:xfrm>
            <a:custGeom>
              <a:avLst/>
              <a:gdLst/>
              <a:ahLst/>
              <a:cxnLst/>
              <a:rect r="r" b="b" t="t" l="l"/>
              <a:pathLst>
                <a:path h="503117" w="2493819">
                  <a:moveTo>
                    <a:pt x="0" y="0"/>
                  </a:moveTo>
                  <a:lnTo>
                    <a:pt x="2493819" y="0"/>
                  </a:lnTo>
                  <a:lnTo>
                    <a:pt x="2493819" y="503117"/>
                  </a:lnTo>
                  <a:lnTo>
                    <a:pt x="0" y="503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493820" cy="560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2151" y="12633"/>
            <a:ext cx="1580731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Third Feature: Borrow/Sell Equipment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07464" y="3548369"/>
            <a:ext cx="8351836" cy="419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User can purchase equipment also</a:t>
            </a:r>
          </a:p>
          <a:p>
            <a:pPr algn="just">
              <a:lnSpc>
                <a:spcPts val="5595"/>
              </a:lnSpc>
            </a:pPr>
          </a:p>
          <a:p>
            <a:pPr algn="just">
              <a:lnSpc>
                <a:spcPts val="5595"/>
              </a:lnSpc>
            </a:pPr>
          </a:p>
          <a:p>
            <a:pPr algn="just">
              <a:lnSpc>
                <a:spcPts val="5595"/>
              </a:lnSpc>
            </a:pPr>
          </a:p>
          <a:p>
            <a:pPr algn="just">
              <a:lnSpc>
                <a:spcPts val="5595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40049" y="1535504"/>
            <a:ext cx="8803951" cy="7124478"/>
          </a:xfrm>
          <a:custGeom>
            <a:avLst/>
            <a:gdLst/>
            <a:ahLst/>
            <a:cxnLst/>
            <a:rect r="r" b="b" t="t" l="l"/>
            <a:pathLst>
              <a:path h="7124478" w="8803951">
                <a:moveTo>
                  <a:pt x="0" y="0"/>
                </a:moveTo>
                <a:lnTo>
                  <a:pt x="8803951" y="0"/>
                </a:lnTo>
                <a:lnTo>
                  <a:pt x="8803951" y="7124478"/>
                </a:lnTo>
                <a:lnTo>
                  <a:pt x="0" y="7124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6401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2385" y="4915414"/>
            <a:ext cx="9121615" cy="1788385"/>
            <a:chOff x="0" y="0"/>
            <a:chExt cx="2402401" cy="4710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02401" cy="471015"/>
            </a:xfrm>
            <a:custGeom>
              <a:avLst/>
              <a:gdLst/>
              <a:ahLst/>
              <a:cxnLst/>
              <a:rect r="r" b="b" t="t" l="l"/>
              <a:pathLst>
                <a:path h="471015" w="2402401">
                  <a:moveTo>
                    <a:pt x="0" y="0"/>
                  </a:moveTo>
                  <a:lnTo>
                    <a:pt x="2402401" y="0"/>
                  </a:lnTo>
                  <a:lnTo>
                    <a:pt x="2402401" y="471015"/>
                  </a:lnTo>
                  <a:lnTo>
                    <a:pt x="0" y="471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402401" cy="528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4585" y="1380606"/>
            <a:ext cx="9835120" cy="8335265"/>
          </a:xfrm>
          <a:custGeom>
            <a:avLst/>
            <a:gdLst/>
            <a:ahLst/>
            <a:cxnLst/>
            <a:rect r="r" b="b" t="t" l="l"/>
            <a:pathLst>
              <a:path h="8335265" w="9835120">
                <a:moveTo>
                  <a:pt x="0" y="0"/>
                </a:moveTo>
                <a:lnTo>
                  <a:pt x="9835120" y="0"/>
                </a:lnTo>
                <a:lnTo>
                  <a:pt x="9835120" y="8335265"/>
                </a:lnTo>
                <a:lnTo>
                  <a:pt x="0" y="8335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31846" y="5076825"/>
            <a:ext cx="7329465" cy="137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update booking date and time before booking date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2151" y="31683"/>
            <a:ext cx="15899160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Fourth Feature: view current booking (Shopping cart)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9489" y="3507499"/>
            <a:ext cx="9920217" cy="6208372"/>
            <a:chOff x="0" y="0"/>
            <a:chExt cx="2612732" cy="16351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12732" cy="1635127"/>
            </a:xfrm>
            <a:custGeom>
              <a:avLst/>
              <a:gdLst/>
              <a:ahLst/>
              <a:cxnLst/>
              <a:rect r="r" b="b" t="t" l="l"/>
              <a:pathLst>
                <a:path h="1635127" w="2612732">
                  <a:moveTo>
                    <a:pt x="0" y="0"/>
                  </a:moveTo>
                  <a:lnTo>
                    <a:pt x="2612732" y="0"/>
                  </a:lnTo>
                  <a:lnTo>
                    <a:pt x="2612732" y="1635127"/>
                  </a:lnTo>
                  <a:lnTo>
                    <a:pt x="0" y="16351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612732" cy="1692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1279" y="1857620"/>
            <a:ext cx="9920217" cy="7613766"/>
          </a:xfrm>
          <a:custGeom>
            <a:avLst/>
            <a:gdLst/>
            <a:ahLst/>
            <a:cxnLst/>
            <a:rect r="r" b="b" t="t" l="l"/>
            <a:pathLst>
              <a:path h="7613766" w="9920217">
                <a:moveTo>
                  <a:pt x="0" y="0"/>
                </a:moveTo>
                <a:lnTo>
                  <a:pt x="9920217" y="0"/>
                </a:lnTo>
                <a:lnTo>
                  <a:pt x="9920217" y="7613766"/>
                </a:lnTo>
                <a:lnTo>
                  <a:pt x="0" y="7613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2151" y="31683"/>
            <a:ext cx="15899160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Fourth Feature: view current booking (Shopping cart)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7468" y="1887299"/>
            <a:ext cx="6997804" cy="737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583" indent="-347791" lvl="1">
              <a:lnSpc>
                <a:spcPts val="4510"/>
              </a:lnSpc>
              <a:buFont typeface="Arial"/>
              <a:buChar char="•"/>
            </a:pPr>
            <a:r>
              <a:rPr lang="en-US" sz="3221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User can view all the pending booking in view current booking screen</a:t>
            </a: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 marL="695583" indent="-347791" lvl="1">
              <a:lnSpc>
                <a:spcPts val="4510"/>
              </a:lnSpc>
              <a:buFont typeface="Arial"/>
              <a:buChar char="•"/>
            </a:pPr>
            <a:r>
              <a:rPr lang="en-US" sz="3221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update booking facility/Equipment before booking date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41279" y="1857620"/>
            <a:ext cx="9920217" cy="2344600"/>
            <a:chOff x="0" y="0"/>
            <a:chExt cx="2612732" cy="6175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12732" cy="617508"/>
            </a:xfrm>
            <a:custGeom>
              <a:avLst/>
              <a:gdLst/>
              <a:ahLst/>
              <a:cxnLst/>
              <a:rect r="r" b="b" t="t" l="l"/>
              <a:pathLst>
                <a:path h="617508" w="2612732">
                  <a:moveTo>
                    <a:pt x="0" y="0"/>
                  </a:moveTo>
                  <a:lnTo>
                    <a:pt x="2612732" y="0"/>
                  </a:lnTo>
                  <a:lnTo>
                    <a:pt x="2612732" y="617508"/>
                  </a:lnTo>
                  <a:lnTo>
                    <a:pt x="0" y="617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612732" cy="674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1279" y="5846986"/>
            <a:ext cx="9920217" cy="3624400"/>
            <a:chOff x="0" y="0"/>
            <a:chExt cx="2612732" cy="9545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12732" cy="954574"/>
            </a:xfrm>
            <a:custGeom>
              <a:avLst/>
              <a:gdLst/>
              <a:ahLst/>
              <a:cxnLst/>
              <a:rect r="r" b="b" t="t" l="l"/>
              <a:pathLst>
                <a:path h="954574" w="2612732">
                  <a:moveTo>
                    <a:pt x="0" y="0"/>
                  </a:moveTo>
                  <a:lnTo>
                    <a:pt x="2612732" y="0"/>
                  </a:lnTo>
                  <a:lnTo>
                    <a:pt x="2612732" y="954574"/>
                  </a:lnTo>
                  <a:lnTo>
                    <a:pt x="0" y="9545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612732" cy="101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111864" y="1857620"/>
            <a:ext cx="13046251" cy="7114800"/>
            <a:chOff x="0" y="0"/>
            <a:chExt cx="3436050" cy="18738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36050" cy="1873857"/>
            </a:xfrm>
            <a:custGeom>
              <a:avLst/>
              <a:gdLst/>
              <a:ahLst/>
              <a:cxnLst/>
              <a:rect r="r" b="b" t="t" l="l"/>
              <a:pathLst>
                <a:path h="1873857" w="3436050">
                  <a:moveTo>
                    <a:pt x="21957" y="0"/>
                  </a:moveTo>
                  <a:lnTo>
                    <a:pt x="3414093" y="0"/>
                  </a:lnTo>
                  <a:cubicBezTo>
                    <a:pt x="3419916" y="0"/>
                    <a:pt x="3425501" y="2313"/>
                    <a:pt x="3429619" y="6431"/>
                  </a:cubicBezTo>
                  <a:cubicBezTo>
                    <a:pt x="3433736" y="10549"/>
                    <a:pt x="3436050" y="16133"/>
                    <a:pt x="3436050" y="21957"/>
                  </a:cubicBezTo>
                  <a:lnTo>
                    <a:pt x="3436050" y="1851900"/>
                  </a:lnTo>
                  <a:cubicBezTo>
                    <a:pt x="3436050" y="1857724"/>
                    <a:pt x="3433736" y="1863308"/>
                    <a:pt x="3429619" y="1867426"/>
                  </a:cubicBezTo>
                  <a:cubicBezTo>
                    <a:pt x="3425501" y="1871544"/>
                    <a:pt x="3419916" y="1873857"/>
                    <a:pt x="3414093" y="1873857"/>
                  </a:cubicBezTo>
                  <a:lnTo>
                    <a:pt x="21957" y="1873857"/>
                  </a:lnTo>
                  <a:cubicBezTo>
                    <a:pt x="16133" y="1873857"/>
                    <a:pt x="10549" y="1871544"/>
                    <a:pt x="6431" y="1867426"/>
                  </a:cubicBezTo>
                  <a:cubicBezTo>
                    <a:pt x="2313" y="1863308"/>
                    <a:pt x="0" y="1857724"/>
                    <a:pt x="0" y="1851900"/>
                  </a:cubicBezTo>
                  <a:lnTo>
                    <a:pt x="0" y="21957"/>
                  </a:lnTo>
                  <a:cubicBezTo>
                    <a:pt x="0" y="16133"/>
                    <a:pt x="2313" y="10549"/>
                    <a:pt x="6431" y="6431"/>
                  </a:cubicBezTo>
                  <a:cubicBezTo>
                    <a:pt x="10549" y="2313"/>
                    <a:pt x="16133" y="0"/>
                    <a:pt x="21957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436050" cy="1931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726791" y="7463601"/>
            <a:ext cx="4059780" cy="3474495"/>
          </a:xfrm>
          <a:custGeom>
            <a:avLst/>
            <a:gdLst/>
            <a:ahLst/>
            <a:cxnLst/>
            <a:rect r="r" b="b" t="t" l="l"/>
            <a:pathLst>
              <a:path h="3474495" w="4059780">
                <a:moveTo>
                  <a:pt x="0" y="0"/>
                </a:moveTo>
                <a:lnTo>
                  <a:pt x="4059780" y="0"/>
                </a:lnTo>
                <a:lnTo>
                  <a:pt x="4059780" y="3474496"/>
                </a:lnTo>
                <a:lnTo>
                  <a:pt x="0" y="3474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11844">
            <a:off x="16147853" y="5101423"/>
            <a:ext cx="2222894" cy="5432734"/>
          </a:xfrm>
          <a:custGeom>
            <a:avLst/>
            <a:gdLst/>
            <a:ahLst/>
            <a:cxnLst/>
            <a:rect r="r" b="b" t="t" l="l"/>
            <a:pathLst>
              <a:path h="5432734" w="2222894">
                <a:moveTo>
                  <a:pt x="0" y="0"/>
                </a:moveTo>
                <a:lnTo>
                  <a:pt x="2222894" y="0"/>
                </a:lnTo>
                <a:lnTo>
                  <a:pt x="2222894" y="5432734"/>
                </a:lnTo>
                <a:lnTo>
                  <a:pt x="0" y="5432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223350" y="-180975"/>
            <a:ext cx="7256194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09841" y="2517122"/>
            <a:ext cx="1304827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Integrated Sports Management Platform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11864" y="4278593"/>
            <a:ext cx="1269101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Provide a</a:t>
            </a: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utomate conflict detection, stock validation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11864" y="6644451"/>
            <a:ext cx="1269101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Provide s</a:t>
            </a: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treamlined user journeys from login to payment for diverse consumer groups.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4585" y="1577899"/>
            <a:ext cx="10481185" cy="6759968"/>
          </a:xfrm>
          <a:custGeom>
            <a:avLst/>
            <a:gdLst/>
            <a:ahLst/>
            <a:cxnLst/>
            <a:rect r="r" b="b" t="t" l="l"/>
            <a:pathLst>
              <a:path h="6759968" w="10481185">
                <a:moveTo>
                  <a:pt x="0" y="0"/>
                </a:moveTo>
                <a:lnTo>
                  <a:pt x="10481184" y="0"/>
                </a:lnTo>
                <a:lnTo>
                  <a:pt x="10481184" y="6759968"/>
                </a:lnTo>
                <a:lnTo>
                  <a:pt x="0" y="67599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7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2151" y="31683"/>
            <a:ext cx="15899160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Fourth Feature: view current booking (Shopping cart)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38799" y="4376978"/>
            <a:ext cx="5888547" cy="137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cancel booking before booking time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3819007"/>
            <a:ext cx="10675769" cy="4518859"/>
            <a:chOff x="0" y="0"/>
            <a:chExt cx="2811725" cy="11901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11725" cy="1190152"/>
            </a:xfrm>
            <a:custGeom>
              <a:avLst/>
              <a:gdLst/>
              <a:ahLst/>
              <a:cxnLst/>
              <a:rect r="r" b="b" t="t" l="l"/>
              <a:pathLst>
                <a:path h="1190152" w="2811725">
                  <a:moveTo>
                    <a:pt x="0" y="0"/>
                  </a:moveTo>
                  <a:lnTo>
                    <a:pt x="2811725" y="0"/>
                  </a:lnTo>
                  <a:lnTo>
                    <a:pt x="2811725" y="1190152"/>
                  </a:lnTo>
                  <a:lnTo>
                    <a:pt x="0" y="1190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811725" cy="1247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1673810"/>
            <a:ext cx="9527840" cy="7478513"/>
          </a:xfrm>
          <a:custGeom>
            <a:avLst/>
            <a:gdLst/>
            <a:ahLst/>
            <a:cxnLst/>
            <a:rect r="r" b="b" t="t" l="l"/>
            <a:pathLst>
              <a:path h="7478513" w="9527840">
                <a:moveTo>
                  <a:pt x="0" y="0"/>
                </a:moveTo>
                <a:lnTo>
                  <a:pt x="9527840" y="0"/>
                </a:lnTo>
                <a:lnTo>
                  <a:pt x="9527840" y="7478514"/>
                </a:lnTo>
                <a:lnTo>
                  <a:pt x="0" y="7478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5371" y="22158"/>
            <a:ext cx="16465563" cy="9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Fifth Feature: Payment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2138669"/>
            <a:ext cx="8115300" cy="701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Sum all prices of items in shopping cart and return the total price</a:t>
            </a:r>
          </a:p>
          <a:p>
            <a:pPr algn="just">
              <a:lnSpc>
                <a:spcPts val="5595"/>
              </a:lnSpc>
            </a:pPr>
          </a:p>
          <a:p>
            <a:pPr algn="just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discount price for those gold/platinum membership (20% and 40% off respectively)</a:t>
            </a:r>
          </a:p>
          <a:p>
            <a:pPr algn="just">
              <a:lnSpc>
                <a:spcPts val="5595"/>
              </a:lnSpc>
            </a:pPr>
          </a:p>
          <a:p>
            <a:pPr algn="just">
              <a:lnSpc>
                <a:spcPts val="5595"/>
              </a:lnSpc>
            </a:pPr>
          </a:p>
          <a:p>
            <a:pPr algn="just">
              <a:lnSpc>
                <a:spcPts val="5595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1857620"/>
            <a:ext cx="9527840" cy="4518859"/>
            <a:chOff x="0" y="0"/>
            <a:chExt cx="2509390" cy="11901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09390" cy="1190152"/>
            </a:xfrm>
            <a:custGeom>
              <a:avLst/>
              <a:gdLst/>
              <a:ahLst/>
              <a:cxnLst/>
              <a:rect r="r" b="b" t="t" l="l"/>
              <a:pathLst>
                <a:path h="1190152" w="2509390">
                  <a:moveTo>
                    <a:pt x="0" y="0"/>
                  </a:moveTo>
                  <a:lnTo>
                    <a:pt x="2509390" y="0"/>
                  </a:lnTo>
                  <a:lnTo>
                    <a:pt x="2509390" y="1190152"/>
                  </a:lnTo>
                  <a:lnTo>
                    <a:pt x="0" y="1190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509390" cy="1247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1673810"/>
            <a:ext cx="9527840" cy="7478513"/>
          </a:xfrm>
          <a:custGeom>
            <a:avLst/>
            <a:gdLst/>
            <a:ahLst/>
            <a:cxnLst/>
            <a:rect r="r" b="b" t="t" l="l"/>
            <a:pathLst>
              <a:path h="7478513" w="9527840">
                <a:moveTo>
                  <a:pt x="0" y="0"/>
                </a:moveTo>
                <a:lnTo>
                  <a:pt x="9527840" y="0"/>
                </a:lnTo>
                <a:lnTo>
                  <a:pt x="9527840" y="7478514"/>
                </a:lnTo>
                <a:lnTo>
                  <a:pt x="0" y="7478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5371" y="22158"/>
            <a:ext cx="16465563" cy="9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Fifth Feature: Payment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6537816"/>
            <a:ext cx="9527840" cy="2614507"/>
            <a:chOff x="0" y="0"/>
            <a:chExt cx="2509390" cy="6885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09390" cy="688595"/>
            </a:xfrm>
            <a:custGeom>
              <a:avLst/>
              <a:gdLst/>
              <a:ahLst/>
              <a:cxnLst/>
              <a:rect r="r" b="b" t="t" l="l"/>
              <a:pathLst>
                <a:path h="688595" w="2509390">
                  <a:moveTo>
                    <a:pt x="0" y="0"/>
                  </a:moveTo>
                  <a:lnTo>
                    <a:pt x="2509390" y="0"/>
                  </a:lnTo>
                  <a:lnTo>
                    <a:pt x="2509390" y="688595"/>
                  </a:lnTo>
                  <a:lnTo>
                    <a:pt x="0" y="688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509390" cy="74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898470" y="2270615"/>
            <a:ext cx="7096802" cy="630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5"/>
              </a:lnSpc>
            </a:pPr>
          </a:p>
          <a:p>
            <a:pPr algn="l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Options for paying with Octopus or payme (Imaginary)</a:t>
            </a:r>
          </a:p>
          <a:p>
            <a:pPr algn="l">
              <a:lnSpc>
                <a:spcPts val="5595"/>
              </a:lnSpc>
            </a:pPr>
          </a:p>
          <a:p>
            <a:pPr algn="l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Message will be sent after paid successfully</a:t>
            </a:r>
          </a:p>
          <a:p>
            <a:pPr algn="l">
              <a:lnSpc>
                <a:spcPts val="5595"/>
              </a:lnSpc>
            </a:pPr>
          </a:p>
          <a:p>
            <a:pPr algn="l">
              <a:lnSpc>
                <a:spcPts val="5595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21081" y="1652781"/>
            <a:ext cx="12603166" cy="4568648"/>
          </a:xfrm>
          <a:custGeom>
            <a:avLst/>
            <a:gdLst/>
            <a:ahLst/>
            <a:cxnLst/>
            <a:rect r="r" b="b" t="t" l="l"/>
            <a:pathLst>
              <a:path h="4568648" w="12603166">
                <a:moveTo>
                  <a:pt x="0" y="0"/>
                </a:moveTo>
                <a:lnTo>
                  <a:pt x="12603166" y="0"/>
                </a:lnTo>
                <a:lnTo>
                  <a:pt x="12603166" y="4568647"/>
                </a:lnTo>
                <a:lnTo>
                  <a:pt x="0" y="4568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2151" y="31683"/>
            <a:ext cx="15807311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Sixth Feature: view confirmed booking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63753" y="6637124"/>
            <a:ext cx="14400281" cy="278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User can view all the confirmed booking in view current booking screen</a:t>
            </a:r>
          </a:p>
          <a:p>
            <a:pPr algn="l">
              <a:lnSpc>
                <a:spcPts val="5595"/>
              </a:lnSpc>
            </a:pPr>
          </a:p>
          <a:p>
            <a:pPr algn="l" marL="862919" indent="-431460" lvl="1">
              <a:lnSpc>
                <a:spcPts val="5595"/>
              </a:lnSpc>
              <a:buFont typeface="Arial"/>
              <a:buChar char="•"/>
            </a:pPr>
            <a:r>
              <a:rPr lang="en-US" sz="3996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Similar function with view current booking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856283" y="1652781"/>
            <a:ext cx="13135650" cy="2614507"/>
            <a:chOff x="0" y="0"/>
            <a:chExt cx="3459595" cy="6885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59595" cy="688595"/>
            </a:xfrm>
            <a:custGeom>
              <a:avLst/>
              <a:gdLst/>
              <a:ahLst/>
              <a:cxnLst/>
              <a:rect r="r" b="b" t="t" l="l"/>
              <a:pathLst>
                <a:path h="688595" w="3459595">
                  <a:moveTo>
                    <a:pt x="0" y="0"/>
                  </a:moveTo>
                  <a:lnTo>
                    <a:pt x="3459595" y="0"/>
                  </a:lnTo>
                  <a:lnTo>
                    <a:pt x="3459595" y="688595"/>
                  </a:lnTo>
                  <a:lnTo>
                    <a:pt x="0" y="688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459595" cy="74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4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22801">
            <a:off x="12517424" y="6393654"/>
            <a:ext cx="7468746" cy="6328065"/>
          </a:xfrm>
          <a:custGeom>
            <a:avLst/>
            <a:gdLst/>
            <a:ahLst/>
            <a:cxnLst/>
            <a:rect r="r" b="b" t="t" l="l"/>
            <a:pathLst>
              <a:path h="6328065" w="7468746">
                <a:moveTo>
                  <a:pt x="0" y="0"/>
                </a:moveTo>
                <a:lnTo>
                  <a:pt x="7468746" y="0"/>
                </a:lnTo>
                <a:lnTo>
                  <a:pt x="7468746" y="6328064"/>
                </a:lnTo>
                <a:lnTo>
                  <a:pt x="0" y="632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400429">
            <a:off x="-1819404" y="-2422220"/>
            <a:ext cx="8449500" cy="6143260"/>
          </a:xfrm>
          <a:custGeom>
            <a:avLst/>
            <a:gdLst/>
            <a:ahLst/>
            <a:cxnLst/>
            <a:rect r="r" b="b" t="t" l="l"/>
            <a:pathLst>
              <a:path h="6143260" w="8449500">
                <a:moveTo>
                  <a:pt x="0" y="6143260"/>
                </a:moveTo>
                <a:lnTo>
                  <a:pt x="8449500" y="6143260"/>
                </a:lnTo>
                <a:lnTo>
                  <a:pt x="8449500" y="0"/>
                </a:lnTo>
                <a:lnTo>
                  <a:pt x="0" y="0"/>
                </a:lnTo>
                <a:lnTo>
                  <a:pt x="0" y="61432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09439" y="2899916"/>
            <a:ext cx="6395292" cy="6737797"/>
          </a:xfrm>
          <a:custGeom>
            <a:avLst/>
            <a:gdLst/>
            <a:ahLst/>
            <a:cxnLst/>
            <a:rect r="r" b="b" t="t" l="l"/>
            <a:pathLst>
              <a:path h="6737797" w="6395292">
                <a:moveTo>
                  <a:pt x="0" y="0"/>
                </a:moveTo>
                <a:lnTo>
                  <a:pt x="6395293" y="0"/>
                </a:lnTo>
                <a:lnTo>
                  <a:pt x="6395293" y="6737796"/>
                </a:lnTo>
                <a:lnTo>
                  <a:pt x="0" y="6737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73142" y="1028700"/>
            <a:ext cx="4831461" cy="8229600"/>
          </a:xfrm>
          <a:custGeom>
            <a:avLst/>
            <a:gdLst/>
            <a:ahLst/>
            <a:cxnLst/>
            <a:rect r="r" b="b" t="t" l="l"/>
            <a:pathLst>
              <a:path h="8229600" w="4831461">
                <a:moveTo>
                  <a:pt x="0" y="0"/>
                </a:moveTo>
                <a:lnTo>
                  <a:pt x="4831461" y="0"/>
                </a:lnTo>
                <a:lnTo>
                  <a:pt x="48314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63962" y="3189889"/>
            <a:ext cx="9560076" cy="394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09"/>
              </a:lnSpc>
            </a:pPr>
            <a:r>
              <a:rPr lang="en-US" sz="14045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System Design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46555" y="860317"/>
            <a:ext cx="18662184" cy="8397983"/>
          </a:xfrm>
          <a:custGeom>
            <a:avLst/>
            <a:gdLst/>
            <a:ahLst/>
            <a:cxnLst/>
            <a:rect r="r" b="b" t="t" l="l"/>
            <a:pathLst>
              <a:path h="8397983" w="18662184">
                <a:moveTo>
                  <a:pt x="0" y="0"/>
                </a:moveTo>
                <a:lnTo>
                  <a:pt x="18662183" y="0"/>
                </a:lnTo>
                <a:lnTo>
                  <a:pt x="18662183" y="8397983"/>
                </a:lnTo>
                <a:lnTo>
                  <a:pt x="0" y="8397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37749" y="-323958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Overall Class Diagram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3848" y="1380606"/>
            <a:ext cx="9499909" cy="6174941"/>
          </a:xfrm>
          <a:custGeom>
            <a:avLst/>
            <a:gdLst/>
            <a:ahLst/>
            <a:cxnLst/>
            <a:rect r="r" b="b" t="t" l="l"/>
            <a:pathLst>
              <a:path h="6174941" w="9499909">
                <a:moveTo>
                  <a:pt x="0" y="0"/>
                </a:moveTo>
                <a:lnTo>
                  <a:pt x="9499909" y="0"/>
                </a:lnTo>
                <a:lnTo>
                  <a:pt x="9499909" y="6174941"/>
                </a:lnTo>
                <a:lnTo>
                  <a:pt x="0" y="6174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93757" y="3603795"/>
            <a:ext cx="8809412" cy="5814212"/>
          </a:xfrm>
          <a:custGeom>
            <a:avLst/>
            <a:gdLst/>
            <a:ahLst/>
            <a:cxnLst/>
            <a:rect r="r" b="b" t="t" l="l"/>
            <a:pathLst>
              <a:path h="5814212" w="8809412">
                <a:moveTo>
                  <a:pt x="0" y="0"/>
                </a:moveTo>
                <a:lnTo>
                  <a:pt x="8809412" y="0"/>
                </a:lnTo>
                <a:lnTo>
                  <a:pt x="8809412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Equipment and Facilities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89106" y="1028700"/>
            <a:ext cx="17898894" cy="8412480"/>
          </a:xfrm>
          <a:custGeom>
            <a:avLst/>
            <a:gdLst/>
            <a:ahLst/>
            <a:cxnLst/>
            <a:rect r="r" b="b" t="t" l="l"/>
            <a:pathLst>
              <a:path h="8412480" w="17898894">
                <a:moveTo>
                  <a:pt x="0" y="0"/>
                </a:moveTo>
                <a:lnTo>
                  <a:pt x="17898894" y="0"/>
                </a:lnTo>
                <a:lnTo>
                  <a:pt x="17898894" y="8412480"/>
                </a:lnTo>
                <a:lnTo>
                  <a:pt x="0" y="8412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Book Record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94585" y="2928626"/>
            <a:ext cx="7535177" cy="4167626"/>
            <a:chOff x="0" y="0"/>
            <a:chExt cx="1984573" cy="10976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84573" cy="1097646"/>
            </a:xfrm>
            <a:custGeom>
              <a:avLst/>
              <a:gdLst/>
              <a:ahLst/>
              <a:cxnLst/>
              <a:rect r="r" b="b" t="t" l="l"/>
              <a:pathLst>
                <a:path h="1097646" w="1984573">
                  <a:moveTo>
                    <a:pt x="0" y="0"/>
                  </a:moveTo>
                  <a:lnTo>
                    <a:pt x="1984573" y="0"/>
                  </a:lnTo>
                  <a:lnTo>
                    <a:pt x="1984573" y="1097646"/>
                  </a:lnTo>
                  <a:lnTo>
                    <a:pt x="0" y="1097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984573" cy="1154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591352" y="6703799"/>
            <a:ext cx="6696648" cy="1875621"/>
            <a:chOff x="0" y="0"/>
            <a:chExt cx="1763726" cy="4939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63726" cy="493991"/>
            </a:xfrm>
            <a:custGeom>
              <a:avLst/>
              <a:gdLst/>
              <a:ahLst/>
              <a:cxnLst/>
              <a:rect r="r" b="b" t="t" l="l"/>
              <a:pathLst>
                <a:path h="493991" w="1763726">
                  <a:moveTo>
                    <a:pt x="0" y="0"/>
                  </a:moveTo>
                  <a:lnTo>
                    <a:pt x="1763726" y="0"/>
                  </a:lnTo>
                  <a:lnTo>
                    <a:pt x="1763726" y="493991"/>
                  </a:lnTo>
                  <a:lnTo>
                    <a:pt x="0" y="4939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763726" cy="55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254559" y="7641610"/>
            <a:ext cx="5336792" cy="1875621"/>
            <a:chOff x="0" y="0"/>
            <a:chExt cx="1405575" cy="4939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05575" cy="493991"/>
            </a:xfrm>
            <a:custGeom>
              <a:avLst/>
              <a:gdLst/>
              <a:ahLst/>
              <a:cxnLst/>
              <a:rect r="r" b="b" t="t" l="l"/>
              <a:pathLst>
                <a:path h="493991" w="1405575">
                  <a:moveTo>
                    <a:pt x="0" y="0"/>
                  </a:moveTo>
                  <a:lnTo>
                    <a:pt x="1405575" y="0"/>
                  </a:lnTo>
                  <a:lnTo>
                    <a:pt x="1405575" y="493991"/>
                  </a:lnTo>
                  <a:lnTo>
                    <a:pt x="0" y="4939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405575" cy="55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62654" y="3985614"/>
            <a:ext cx="5389409" cy="2400524"/>
            <a:chOff x="0" y="0"/>
            <a:chExt cx="1419433" cy="6322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19433" cy="632237"/>
            </a:xfrm>
            <a:custGeom>
              <a:avLst/>
              <a:gdLst/>
              <a:ahLst/>
              <a:cxnLst/>
              <a:rect r="r" b="b" t="t" l="l"/>
              <a:pathLst>
                <a:path h="632237" w="1419433">
                  <a:moveTo>
                    <a:pt x="0" y="0"/>
                  </a:moveTo>
                  <a:lnTo>
                    <a:pt x="1419433" y="0"/>
                  </a:lnTo>
                  <a:lnTo>
                    <a:pt x="1419433" y="632237"/>
                  </a:lnTo>
                  <a:lnTo>
                    <a:pt x="0" y="632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419433" cy="689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46572" y="1857620"/>
            <a:ext cx="18581144" cy="7176967"/>
          </a:xfrm>
          <a:custGeom>
            <a:avLst/>
            <a:gdLst/>
            <a:ahLst/>
            <a:cxnLst/>
            <a:rect r="r" b="b" t="t" l="l"/>
            <a:pathLst>
              <a:path h="7176967" w="18581144">
                <a:moveTo>
                  <a:pt x="0" y="0"/>
                </a:moveTo>
                <a:lnTo>
                  <a:pt x="18581144" y="0"/>
                </a:lnTo>
                <a:lnTo>
                  <a:pt x="18581144" y="7176967"/>
                </a:lnTo>
                <a:lnTo>
                  <a:pt x="0" y="7176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2465813"/>
            <a:ext cx="7729761" cy="2631930"/>
            <a:chOff x="0" y="0"/>
            <a:chExt cx="2035822" cy="6931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5822" cy="693183"/>
            </a:xfrm>
            <a:custGeom>
              <a:avLst/>
              <a:gdLst/>
              <a:ahLst/>
              <a:cxnLst/>
              <a:rect r="r" b="b" t="t" l="l"/>
              <a:pathLst>
                <a:path h="693183" w="2035822">
                  <a:moveTo>
                    <a:pt x="0" y="0"/>
                  </a:moveTo>
                  <a:lnTo>
                    <a:pt x="2035822" y="0"/>
                  </a:lnTo>
                  <a:lnTo>
                    <a:pt x="2035822" y="693183"/>
                  </a:lnTo>
                  <a:lnTo>
                    <a:pt x="0" y="6931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035822" cy="750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37749" y="29334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Book Facility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41027" y="4740232"/>
            <a:ext cx="4118025" cy="1963568"/>
            <a:chOff x="0" y="0"/>
            <a:chExt cx="1084583" cy="5171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4583" cy="517154"/>
            </a:xfrm>
            <a:custGeom>
              <a:avLst/>
              <a:gdLst/>
              <a:ahLst/>
              <a:cxnLst/>
              <a:rect r="r" b="b" t="t" l="l"/>
              <a:pathLst>
                <a:path h="517154" w="1084583">
                  <a:moveTo>
                    <a:pt x="0" y="0"/>
                  </a:moveTo>
                  <a:lnTo>
                    <a:pt x="1084583" y="0"/>
                  </a:lnTo>
                  <a:lnTo>
                    <a:pt x="1084583" y="517154"/>
                  </a:lnTo>
                  <a:lnTo>
                    <a:pt x="0" y="5171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84583" cy="57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425979" y="7180074"/>
            <a:ext cx="4805975" cy="1854512"/>
            <a:chOff x="0" y="0"/>
            <a:chExt cx="1265771" cy="4884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5771" cy="488431"/>
            </a:xfrm>
            <a:custGeom>
              <a:avLst/>
              <a:gdLst/>
              <a:ahLst/>
              <a:cxnLst/>
              <a:rect r="r" b="b" t="t" l="l"/>
              <a:pathLst>
                <a:path h="488431" w="1265771">
                  <a:moveTo>
                    <a:pt x="0" y="0"/>
                  </a:moveTo>
                  <a:lnTo>
                    <a:pt x="1265771" y="0"/>
                  </a:lnTo>
                  <a:lnTo>
                    <a:pt x="1265771" y="488431"/>
                  </a:lnTo>
                  <a:lnTo>
                    <a:pt x="0" y="4884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65771" cy="545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92982" y="850381"/>
            <a:ext cx="18673964" cy="9010187"/>
          </a:xfrm>
          <a:custGeom>
            <a:avLst/>
            <a:gdLst/>
            <a:ahLst/>
            <a:cxnLst/>
            <a:rect r="r" b="b" t="t" l="l"/>
            <a:pathLst>
              <a:path h="9010187" w="18673964">
                <a:moveTo>
                  <a:pt x="0" y="0"/>
                </a:moveTo>
                <a:lnTo>
                  <a:pt x="18673964" y="0"/>
                </a:lnTo>
                <a:lnTo>
                  <a:pt x="18673964" y="9010188"/>
                </a:lnTo>
                <a:lnTo>
                  <a:pt x="0" y="9010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37749" y="-155575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Borrow Equipment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94585" y="3134176"/>
            <a:ext cx="5551254" cy="2393536"/>
            <a:chOff x="0" y="0"/>
            <a:chExt cx="1462059" cy="6303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62059" cy="630396"/>
            </a:xfrm>
            <a:custGeom>
              <a:avLst/>
              <a:gdLst/>
              <a:ahLst/>
              <a:cxnLst/>
              <a:rect r="r" b="b" t="t" l="l"/>
              <a:pathLst>
                <a:path h="630396" w="1462059">
                  <a:moveTo>
                    <a:pt x="0" y="0"/>
                  </a:moveTo>
                  <a:lnTo>
                    <a:pt x="1462059" y="0"/>
                  </a:lnTo>
                  <a:lnTo>
                    <a:pt x="1462059" y="630396"/>
                  </a:lnTo>
                  <a:lnTo>
                    <a:pt x="0" y="630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462059" cy="687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369274" y="6947404"/>
            <a:ext cx="7500445" cy="2310896"/>
            <a:chOff x="0" y="0"/>
            <a:chExt cx="1975426" cy="6086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5426" cy="608631"/>
            </a:xfrm>
            <a:custGeom>
              <a:avLst/>
              <a:gdLst/>
              <a:ahLst/>
              <a:cxnLst/>
              <a:rect r="r" b="b" t="t" l="l"/>
              <a:pathLst>
                <a:path h="608631" w="1975426">
                  <a:moveTo>
                    <a:pt x="0" y="0"/>
                  </a:moveTo>
                  <a:lnTo>
                    <a:pt x="1975426" y="0"/>
                  </a:lnTo>
                  <a:lnTo>
                    <a:pt x="1975426" y="608631"/>
                  </a:lnTo>
                  <a:lnTo>
                    <a:pt x="0" y="608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975426" cy="66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044939" y="5143500"/>
            <a:ext cx="4805975" cy="1963568"/>
            <a:chOff x="0" y="0"/>
            <a:chExt cx="1265771" cy="5171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5771" cy="517154"/>
            </a:xfrm>
            <a:custGeom>
              <a:avLst/>
              <a:gdLst/>
              <a:ahLst/>
              <a:cxnLst/>
              <a:rect r="r" b="b" t="t" l="l"/>
              <a:pathLst>
                <a:path h="517154" w="1265771">
                  <a:moveTo>
                    <a:pt x="0" y="0"/>
                  </a:moveTo>
                  <a:lnTo>
                    <a:pt x="1265771" y="0"/>
                  </a:lnTo>
                  <a:lnTo>
                    <a:pt x="1265771" y="517154"/>
                  </a:lnTo>
                  <a:lnTo>
                    <a:pt x="0" y="5171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65771" cy="57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4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22801">
            <a:off x="12517424" y="6393654"/>
            <a:ext cx="7468746" cy="6328065"/>
          </a:xfrm>
          <a:custGeom>
            <a:avLst/>
            <a:gdLst/>
            <a:ahLst/>
            <a:cxnLst/>
            <a:rect r="r" b="b" t="t" l="l"/>
            <a:pathLst>
              <a:path h="6328065" w="7468746">
                <a:moveTo>
                  <a:pt x="0" y="0"/>
                </a:moveTo>
                <a:lnTo>
                  <a:pt x="7468746" y="0"/>
                </a:lnTo>
                <a:lnTo>
                  <a:pt x="7468746" y="6328064"/>
                </a:lnTo>
                <a:lnTo>
                  <a:pt x="0" y="632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400429">
            <a:off x="-1819404" y="-2422220"/>
            <a:ext cx="8449500" cy="6143260"/>
          </a:xfrm>
          <a:custGeom>
            <a:avLst/>
            <a:gdLst/>
            <a:ahLst/>
            <a:cxnLst/>
            <a:rect r="r" b="b" t="t" l="l"/>
            <a:pathLst>
              <a:path h="6143260" w="8449500">
                <a:moveTo>
                  <a:pt x="0" y="6143260"/>
                </a:moveTo>
                <a:lnTo>
                  <a:pt x="8449500" y="6143260"/>
                </a:lnTo>
                <a:lnTo>
                  <a:pt x="8449500" y="0"/>
                </a:lnTo>
                <a:lnTo>
                  <a:pt x="0" y="0"/>
                </a:lnTo>
                <a:lnTo>
                  <a:pt x="0" y="61432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6207209" y="2811829"/>
            <a:ext cx="11177825" cy="7475171"/>
          </a:xfrm>
          <a:custGeom>
            <a:avLst/>
            <a:gdLst/>
            <a:ahLst/>
            <a:cxnLst/>
            <a:rect r="r" b="b" t="t" l="l"/>
            <a:pathLst>
              <a:path h="7475171" w="11177825">
                <a:moveTo>
                  <a:pt x="0" y="0"/>
                </a:moveTo>
                <a:lnTo>
                  <a:pt x="11177825" y="0"/>
                </a:lnTo>
                <a:lnTo>
                  <a:pt x="11177825" y="7475171"/>
                </a:lnTo>
                <a:lnTo>
                  <a:pt x="0" y="7475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75097" y="134132"/>
            <a:ext cx="11177825" cy="7475171"/>
          </a:xfrm>
          <a:custGeom>
            <a:avLst/>
            <a:gdLst/>
            <a:ahLst/>
            <a:cxnLst/>
            <a:rect r="r" b="b" t="t" l="l"/>
            <a:pathLst>
              <a:path h="7475171" w="11177825">
                <a:moveTo>
                  <a:pt x="0" y="0"/>
                </a:moveTo>
                <a:lnTo>
                  <a:pt x="11177825" y="0"/>
                </a:lnTo>
                <a:lnTo>
                  <a:pt x="11177825" y="7475170"/>
                </a:lnTo>
                <a:lnTo>
                  <a:pt x="0" y="7475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24269" y="3690742"/>
            <a:ext cx="11239463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Project Planning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584" y="527576"/>
            <a:ext cx="18239416" cy="9256504"/>
          </a:xfrm>
          <a:custGeom>
            <a:avLst/>
            <a:gdLst/>
            <a:ahLst/>
            <a:cxnLst/>
            <a:rect r="r" b="b" t="t" l="l"/>
            <a:pathLst>
              <a:path h="9256504" w="18239416">
                <a:moveTo>
                  <a:pt x="0" y="0"/>
                </a:moveTo>
                <a:lnTo>
                  <a:pt x="18239416" y="0"/>
                </a:lnTo>
                <a:lnTo>
                  <a:pt x="18239416" y="9256504"/>
                </a:lnTo>
                <a:lnTo>
                  <a:pt x="0" y="9256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37749" y="-428496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Buy Equipment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94585" y="639357"/>
            <a:ext cx="5393493" cy="2395300"/>
            <a:chOff x="0" y="0"/>
            <a:chExt cx="1420509" cy="6308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20509" cy="630861"/>
            </a:xfrm>
            <a:custGeom>
              <a:avLst/>
              <a:gdLst/>
              <a:ahLst/>
              <a:cxnLst/>
              <a:rect r="r" b="b" t="t" l="l"/>
              <a:pathLst>
                <a:path h="630861" w="1420509">
                  <a:moveTo>
                    <a:pt x="0" y="0"/>
                  </a:moveTo>
                  <a:lnTo>
                    <a:pt x="1420509" y="0"/>
                  </a:lnTo>
                  <a:lnTo>
                    <a:pt x="1420509" y="630861"/>
                  </a:lnTo>
                  <a:lnTo>
                    <a:pt x="0" y="6308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420509" cy="688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58454" y="2296100"/>
            <a:ext cx="9571092" cy="5694800"/>
          </a:xfrm>
          <a:custGeom>
            <a:avLst/>
            <a:gdLst/>
            <a:ahLst/>
            <a:cxnLst/>
            <a:rect r="r" b="b" t="t" l="l"/>
            <a:pathLst>
              <a:path h="5694800" w="9571092">
                <a:moveTo>
                  <a:pt x="0" y="0"/>
                </a:moveTo>
                <a:lnTo>
                  <a:pt x="9571092" y="0"/>
                </a:lnTo>
                <a:lnTo>
                  <a:pt x="9571092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0915" y="367521"/>
            <a:ext cx="16748547" cy="9965386"/>
          </a:xfrm>
          <a:custGeom>
            <a:avLst/>
            <a:gdLst/>
            <a:ahLst/>
            <a:cxnLst/>
            <a:rect r="r" b="b" t="t" l="l"/>
            <a:pathLst>
              <a:path h="9965386" w="16748547">
                <a:moveTo>
                  <a:pt x="0" y="0"/>
                </a:moveTo>
                <a:lnTo>
                  <a:pt x="16748548" y="0"/>
                </a:lnTo>
                <a:lnTo>
                  <a:pt x="16748548" y="9965386"/>
                </a:lnTo>
                <a:lnTo>
                  <a:pt x="0" y="9965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17044" y="-454480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View Current</a:t>
            </a: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Record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864283" y="527576"/>
            <a:ext cx="4118025" cy="2393536"/>
            <a:chOff x="0" y="0"/>
            <a:chExt cx="1084583" cy="6303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84583" cy="630396"/>
            </a:xfrm>
            <a:custGeom>
              <a:avLst/>
              <a:gdLst/>
              <a:ahLst/>
              <a:cxnLst/>
              <a:rect r="r" b="b" t="t" l="l"/>
              <a:pathLst>
                <a:path h="630396" w="1084583">
                  <a:moveTo>
                    <a:pt x="0" y="0"/>
                  </a:moveTo>
                  <a:lnTo>
                    <a:pt x="1084583" y="0"/>
                  </a:lnTo>
                  <a:lnTo>
                    <a:pt x="1084583" y="630396"/>
                  </a:lnTo>
                  <a:lnTo>
                    <a:pt x="0" y="630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084583" cy="687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13014" y="5097743"/>
            <a:ext cx="6982258" cy="2703355"/>
            <a:chOff x="0" y="0"/>
            <a:chExt cx="1838948" cy="7119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38948" cy="711995"/>
            </a:xfrm>
            <a:custGeom>
              <a:avLst/>
              <a:gdLst/>
              <a:ahLst/>
              <a:cxnLst/>
              <a:rect r="r" b="b" t="t" l="l"/>
              <a:pathLst>
                <a:path h="711995" w="1838948">
                  <a:moveTo>
                    <a:pt x="0" y="0"/>
                  </a:moveTo>
                  <a:lnTo>
                    <a:pt x="1838948" y="0"/>
                  </a:lnTo>
                  <a:lnTo>
                    <a:pt x="1838948" y="711995"/>
                  </a:lnTo>
                  <a:lnTo>
                    <a:pt x="0" y="711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838948" cy="769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4585" y="486609"/>
            <a:ext cx="17698223" cy="9800391"/>
          </a:xfrm>
          <a:custGeom>
            <a:avLst/>
            <a:gdLst/>
            <a:ahLst/>
            <a:cxnLst/>
            <a:rect r="r" b="b" t="t" l="l"/>
            <a:pathLst>
              <a:path h="9800391" w="17698223">
                <a:moveTo>
                  <a:pt x="0" y="0"/>
                </a:moveTo>
                <a:lnTo>
                  <a:pt x="17698223" y="0"/>
                </a:lnTo>
                <a:lnTo>
                  <a:pt x="17698223" y="9800391"/>
                </a:lnTo>
                <a:lnTo>
                  <a:pt x="0" y="98003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9777" y="-509741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View Confirmed</a:t>
            </a: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Record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111969" y="6259641"/>
            <a:ext cx="7557774" cy="2737511"/>
            <a:chOff x="0" y="0"/>
            <a:chExt cx="1990525" cy="7209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90525" cy="720991"/>
            </a:xfrm>
            <a:custGeom>
              <a:avLst/>
              <a:gdLst/>
              <a:ahLst/>
              <a:cxnLst/>
              <a:rect r="r" b="b" t="t" l="l"/>
              <a:pathLst>
                <a:path h="720991" w="1990525">
                  <a:moveTo>
                    <a:pt x="0" y="0"/>
                  </a:moveTo>
                  <a:lnTo>
                    <a:pt x="1990525" y="0"/>
                  </a:lnTo>
                  <a:lnTo>
                    <a:pt x="1990525" y="720991"/>
                  </a:lnTo>
                  <a:lnTo>
                    <a:pt x="0" y="7209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990525" cy="77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65807" y="527576"/>
            <a:ext cx="8227001" cy="4375071"/>
            <a:chOff x="0" y="0"/>
            <a:chExt cx="2166782" cy="11522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66782" cy="1152282"/>
            </a:xfrm>
            <a:custGeom>
              <a:avLst/>
              <a:gdLst/>
              <a:ahLst/>
              <a:cxnLst/>
              <a:rect r="r" b="b" t="t" l="l"/>
              <a:pathLst>
                <a:path h="1152282" w="2166782">
                  <a:moveTo>
                    <a:pt x="0" y="0"/>
                  </a:moveTo>
                  <a:lnTo>
                    <a:pt x="2166782" y="0"/>
                  </a:lnTo>
                  <a:lnTo>
                    <a:pt x="2166782" y="1152282"/>
                  </a:lnTo>
                  <a:lnTo>
                    <a:pt x="0" y="1152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166782" cy="1209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4585" y="5564175"/>
            <a:ext cx="4261348" cy="2307542"/>
            <a:chOff x="0" y="0"/>
            <a:chExt cx="1122330" cy="6077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2330" cy="607748"/>
            </a:xfrm>
            <a:custGeom>
              <a:avLst/>
              <a:gdLst/>
              <a:ahLst/>
              <a:cxnLst/>
              <a:rect r="r" b="b" t="t" l="l"/>
              <a:pathLst>
                <a:path h="607748" w="1122330">
                  <a:moveTo>
                    <a:pt x="0" y="0"/>
                  </a:moveTo>
                  <a:lnTo>
                    <a:pt x="1122330" y="0"/>
                  </a:lnTo>
                  <a:lnTo>
                    <a:pt x="1122330" y="607748"/>
                  </a:lnTo>
                  <a:lnTo>
                    <a:pt x="0" y="607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12F56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22330" cy="664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17383" y="2498655"/>
            <a:ext cx="15371000" cy="3746681"/>
          </a:xfrm>
          <a:custGeom>
            <a:avLst/>
            <a:gdLst/>
            <a:ahLst/>
            <a:cxnLst/>
            <a:rect r="r" b="b" t="t" l="l"/>
            <a:pathLst>
              <a:path h="3746681" w="15371000">
                <a:moveTo>
                  <a:pt x="0" y="0"/>
                </a:moveTo>
                <a:lnTo>
                  <a:pt x="15371001" y="0"/>
                </a:lnTo>
                <a:lnTo>
                  <a:pt x="15371001" y="3746681"/>
                </a:lnTo>
                <a:lnTo>
                  <a:pt x="0" y="3746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54794" y="16182"/>
            <a:ext cx="1337841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Design Pattern - Singleton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49785" y="6169136"/>
            <a:ext cx="15409515" cy="359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246" indent="-442623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Singleton → ensure only one class only exist during the run</a:t>
            </a:r>
          </a:p>
          <a:p>
            <a:pPr algn="ctr" marL="885246" indent="-442623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using the pattern in important classes</a:t>
            </a:r>
          </a:p>
          <a:p>
            <a:pPr algn="ctr" marL="885246" indent="-442623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Prevent error caused by data inaccuracy and data asymmetry</a:t>
            </a:r>
          </a:p>
          <a:p>
            <a:pPr algn="ctr">
              <a:lnSpc>
                <a:spcPts val="5740"/>
              </a:lnSpc>
            </a:pP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Example: Manager classes → Record and data related classes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63753" y="1765773"/>
            <a:ext cx="13169453" cy="4559923"/>
          </a:xfrm>
          <a:custGeom>
            <a:avLst/>
            <a:gdLst/>
            <a:ahLst/>
            <a:cxnLst/>
            <a:rect r="r" b="b" t="t" l="l"/>
            <a:pathLst>
              <a:path h="4559923" w="13169453">
                <a:moveTo>
                  <a:pt x="0" y="0"/>
                </a:moveTo>
                <a:lnTo>
                  <a:pt x="13169453" y="0"/>
                </a:lnTo>
                <a:lnTo>
                  <a:pt x="13169453" y="4559923"/>
                </a:lnTo>
                <a:lnTo>
                  <a:pt x="0" y="4559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54794" y="16182"/>
            <a:ext cx="1337841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Design Pattern - State Pattern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33351" y="6249496"/>
            <a:ext cx="12221298" cy="286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Utilizing state pattern so that behaviours of class pattern can be easily modified.</a:t>
            </a:r>
          </a:p>
          <a:p>
            <a:pPr algn="ctr">
              <a:lnSpc>
                <a:spcPts val="5740"/>
              </a:lnSpc>
            </a:pP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Example: Different Memberships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1200457"/>
            <a:ext cx="16680120" cy="5963143"/>
          </a:xfrm>
          <a:custGeom>
            <a:avLst/>
            <a:gdLst/>
            <a:ahLst/>
            <a:cxnLst/>
            <a:rect r="r" b="b" t="t" l="l"/>
            <a:pathLst>
              <a:path h="5963143" w="16680120">
                <a:moveTo>
                  <a:pt x="0" y="0"/>
                </a:moveTo>
                <a:lnTo>
                  <a:pt x="16680120" y="0"/>
                </a:lnTo>
                <a:lnTo>
                  <a:pt x="16680120" y="5963143"/>
                </a:lnTo>
                <a:lnTo>
                  <a:pt x="0" y="5963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54794" y="16182"/>
            <a:ext cx="1337841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Design Principles - SRP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1911" y="7109407"/>
            <a:ext cx="15547792" cy="286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Single Responsibility should only be applied on each class. For example, facility book record has a collection store in facilityBookManager, related control on facility book record is done in faciltyBookControl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46423" y="1857620"/>
            <a:ext cx="12099294" cy="7791295"/>
          </a:xfrm>
          <a:custGeom>
            <a:avLst/>
            <a:gdLst/>
            <a:ahLst/>
            <a:cxnLst/>
            <a:rect r="r" b="b" t="t" l="l"/>
            <a:pathLst>
              <a:path h="7791295" w="12099294">
                <a:moveTo>
                  <a:pt x="0" y="0"/>
                </a:moveTo>
                <a:lnTo>
                  <a:pt x="12099295" y="0"/>
                </a:lnTo>
                <a:lnTo>
                  <a:pt x="12099295" y="7791295"/>
                </a:lnTo>
                <a:lnTo>
                  <a:pt x="0" y="7791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1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54794" y="16182"/>
            <a:ext cx="1337841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Design Principles - OCP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87651" y="2092267"/>
            <a:ext cx="7593493" cy="721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Both equipmentBookRecord and faciltiyBookRecord has a super class bookRecord. </a:t>
            </a:r>
          </a:p>
          <a:p>
            <a:pPr algn="ctr">
              <a:lnSpc>
                <a:spcPts val="5740"/>
              </a:lnSpc>
            </a:pPr>
          </a:p>
          <a:p>
            <a:pPr algn="ctr" marL="885246" indent="-442623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open for extension (specified function defined in subclass), </a:t>
            </a:r>
          </a:p>
          <a:p>
            <a:pPr algn="ctr" marL="885246" indent="-442623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closed for modifications (abstraction defined in superclass)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4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22801">
            <a:off x="12517424" y="6393654"/>
            <a:ext cx="7468746" cy="6328065"/>
          </a:xfrm>
          <a:custGeom>
            <a:avLst/>
            <a:gdLst/>
            <a:ahLst/>
            <a:cxnLst/>
            <a:rect r="r" b="b" t="t" l="l"/>
            <a:pathLst>
              <a:path h="6328065" w="7468746">
                <a:moveTo>
                  <a:pt x="0" y="0"/>
                </a:moveTo>
                <a:lnTo>
                  <a:pt x="7468746" y="0"/>
                </a:lnTo>
                <a:lnTo>
                  <a:pt x="7468746" y="6328064"/>
                </a:lnTo>
                <a:lnTo>
                  <a:pt x="0" y="632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400429">
            <a:off x="-1819404" y="-2422220"/>
            <a:ext cx="8449500" cy="6143260"/>
          </a:xfrm>
          <a:custGeom>
            <a:avLst/>
            <a:gdLst/>
            <a:ahLst/>
            <a:cxnLst/>
            <a:rect r="r" b="b" t="t" l="l"/>
            <a:pathLst>
              <a:path h="6143260" w="8449500">
                <a:moveTo>
                  <a:pt x="0" y="6143260"/>
                </a:moveTo>
                <a:lnTo>
                  <a:pt x="8449500" y="6143260"/>
                </a:lnTo>
                <a:lnTo>
                  <a:pt x="8449500" y="0"/>
                </a:lnTo>
                <a:lnTo>
                  <a:pt x="0" y="0"/>
                </a:lnTo>
                <a:lnTo>
                  <a:pt x="0" y="61432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09439" y="2899916"/>
            <a:ext cx="6395292" cy="6737797"/>
          </a:xfrm>
          <a:custGeom>
            <a:avLst/>
            <a:gdLst/>
            <a:ahLst/>
            <a:cxnLst/>
            <a:rect r="r" b="b" t="t" l="l"/>
            <a:pathLst>
              <a:path h="6737797" w="6395292">
                <a:moveTo>
                  <a:pt x="0" y="0"/>
                </a:moveTo>
                <a:lnTo>
                  <a:pt x="6395293" y="0"/>
                </a:lnTo>
                <a:lnTo>
                  <a:pt x="6395293" y="6737796"/>
                </a:lnTo>
                <a:lnTo>
                  <a:pt x="0" y="6737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73142" y="1028700"/>
            <a:ext cx="4831461" cy="8229600"/>
          </a:xfrm>
          <a:custGeom>
            <a:avLst/>
            <a:gdLst/>
            <a:ahLst/>
            <a:cxnLst/>
            <a:rect r="r" b="b" t="t" l="l"/>
            <a:pathLst>
              <a:path h="8229600" w="4831461">
                <a:moveTo>
                  <a:pt x="0" y="0"/>
                </a:moveTo>
                <a:lnTo>
                  <a:pt x="4831461" y="0"/>
                </a:lnTo>
                <a:lnTo>
                  <a:pt x="48314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63962" y="3189889"/>
            <a:ext cx="9560076" cy="394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9"/>
              </a:lnSpc>
            </a:pPr>
            <a:r>
              <a:rPr lang="en-US" sz="14045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Code</a:t>
            </a:r>
          </a:p>
          <a:p>
            <a:pPr algn="ctr" marL="0" indent="0" lvl="0">
              <a:lnSpc>
                <a:spcPts val="15309"/>
              </a:lnSpc>
            </a:pPr>
            <a:r>
              <a:rPr lang="en-US" sz="14045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Refactoring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72453" y="5678834"/>
            <a:ext cx="9584513" cy="1922318"/>
          </a:xfrm>
          <a:custGeom>
            <a:avLst/>
            <a:gdLst/>
            <a:ahLst/>
            <a:cxnLst/>
            <a:rect r="r" b="b" t="t" l="l"/>
            <a:pathLst>
              <a:path h="1922318" w="9584513">
                <a:moveTo>
                  <a:pt x="0" y="0"/>
                </a:moveTo>
                <a:lnTo>
                  <a:pt x="9584513" y="0"/>
                </a:lnTo>
                <a:lnTo>
                  <a:pt x="9584513" y="1922317"/>
                </a:lnTo>
                <a:lnTo>
                  <a:pt x="0" y="1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068225">
            <a:off x="7285338" y="2447808"/>
            <a:ext cx="3086100" cy="2541494"/>
            <a:chOff x="0" y="0"/>
            <a:chExt cx="647700" cy="533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7700" cy="533400"/>
            </a:xfrm>
            <a:custGeom>
              <a:avLst/>
              <a:gdLst/>
              <a:ahLst/>
              <a:cxnLst/>
              <a:rect r="r" b="b" t="t" l="l"/>
              <a:pathLst>
                <a:path h="533400" w="6477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0650" y="107950"/>
              <a:ext cx="527050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EXTRACT METHOD</a:t>
            </a:r>
          </a:p>
        </p:txBody>
      </p:sp>
      <p:sp>
        <p:nvSpPr>
          <p:cNvPr name="TextBox 19" id="19"/>
          <p:cNvSpPr txBox="true"/>
          <p:nvPr/>
        </p:nvSpPr>
        <p:spPr>
          <a:xfrm rot="474769">
            <a:off x="11316639" y="3977245"/>
            <a:ext cx="2981120" cy="150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4"/>
              </a:lnSpc>
              <a:spcBef>
                <a:spcPct val="0"/>
              </a:spcBef>
            </a:pPr>
            <a:r>
              <a:rPr lang="en-US" sz="431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Reusable methods</a:t>
            </a:r>
          </a:p>
        </p:txBody>
      </p:sp>
      <p:sp>
        <p:nvSpPr>
          <p:cNvPr name="TextBox 20" id="20"/>
          <p:cNvSpPr txBox="true"/>
          <p:nvPr/>
        </p:nvSpPr>
        <p:spPr>
          <a:xfrm rot="-473328">
            <a:off x="1777781" y="2747165"/>
            <a:ext cx="4999015" cy="72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4281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Duplicate code</a:t>
            </a:r>
          </a:p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sz="4281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to ask for input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03644" y="2023999"/>
            <a:ext cx="7160959" cy="7309669"/>
          </a:xfrm>
          <a:custGeom>
            <a:avLst/>
            <a:gdLst/>
            <a:ahLst/>
            <a:cxnLst/>
            <a:rect r="r" b="b" t="t" l="l"/>
            <a:pathLst>
              <a:path h="7309669" w="7160959">
                <a:moveTo>
                  <a:pt x="0" y="0"/>
                </a:moveTo>
                <a:lnTo>
                  <a:pt x="7160959" y="0"/>
                </a:lnTo>
                <a:lnTo>
                  <a:pt x="7160959" y="7309669"/>
                </a:lnTo>
                <a:lnTo>
                  <a:pt x="0" y="7309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EXTRACT CLASS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11239" y="1575451"/>
            <a:ext cx="14465522" cy="7136099"/>
            <a:chOff x="0" y="0"/>
            <a:chExt cx="3809849" cy="18794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09850" cy="1879466"/>
            </a:xfrm>
            <a:custGeom>
              <a:avLst/>
              <a:gdLst/>
              <a:ahLst/>
              <a:cxnLst/>
              <a:rect r="r" b="b" t="t" l="l"/>
              <a:pathLst>
                <a:path h="1879466" w="3809850">
                  <a:moveTo>
                    <a:pt x="19802" y="0"/>
                  </a:moveTo>
                  <a:lnTo>
                    <a:pt x="3790047" y="0"/>
                  </a:lnTo>
                  <a:cubicBezTo>
                    <a:pt x="3800984" y="0"/>
                    <a:pt x="3809850" y="8866"/>
                    <a:pt x="3809850" y="19802"/>
                  </a:cubicBezTo>
                  <a:lnTo>
                    <a:pt x="3809850" y="1859664"/>
                  </a:lnTo>
                  <a:cubicBezTo>
                    <a:pt x="3809850" y="1864916"/>
                    <a:pt x="3807763" y="1869953"/>
                    <a:pt x="3804050" y="1873666"/>
                  </a:cubicBezTo>
                  <a:cubicBezTo>
                    <a:pt x="3800336" y="1877380"/>
                    <a:pt x="3795299" y="1879466"/>
                    <a:pt x="3790047" y="1879466"/>
                  </a:cubicBezTo>
                  <a:lnTo>
                    <a:pt x="19802" y="1879466"/>
                  </a:lnTo>
                  <a:cubicBezTo>
                    <a:pt x="8866" y="1879466"/>
                    <a:pt x="0" y="1870601"/>
                    <a:pt x="0" y="1859664"/>
                  </a:cubicBezTo>
                  <a:lnTo>
                    <a:pt x="0" y="19802"/>
                  </a:lnTo>
                  <a:cubicBezTo>
                    <a:pt x="0" y="8866"/>
                    <a:pt x="8866" y="0"/>
                    <a:pt x="19802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809849" cy="1936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2357571" y="1857620"/>
          <a:ext cx="13572858" cy="6305550"/>
        </p:xfrm>
        <a:graphic>
          <a:graphicData uri="http://schemas.openxmlformats.org/drawingml/2006/table">
            <a:tbl>
              <a:tblPr/>
              <a:tblGrid>
                <a:gridCol w="4524286"/>
                <a:gridCol w="4524286"/>
                <a:gridCol w="4524286"/>
              </a:tblGrid>
              <a:tr h="900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Project Manager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kahungng9-c@my.cityu.edu.hk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Curtis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Assisstant Project Manager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whlau74-c@my.cityu.edu.hk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Paul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System Analyst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kaiwip3-c@my.cityu.edu.hk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Vincent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Programmer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kwlee232-c@my.cityu.edu.hk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Ivan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System Tester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weiyualin3-c@my.cityu.edu.hk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Tommy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Programmer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singtchan6-c@my.cityu.edu.hk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Project Team Organization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38825" y="1028700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37749" y="2499678"/>
            <a:ext cx="9054376" cy="6556473"/>
          </a:xfrm>
          <a:custGeom>
            <a:avLst/>
            <a:gdLst/>
            <a:ahLst/>
            <a:cxnLst/>
            <a:rect r="r" b="b" t="t" l="l"/>
            <a:pathLst>
              <a:path h="6556473" w="9054376">
                <a:moveTo>
                  <a:pt x="0" y="0"/>
                </a:moveTo>
                <a:lnTo>
                  <a:pt x="9054376" y="0"/>
                </a:lnTo>
                <a:lnTo>
                  <a:pt x="9054376" y="6556473"/>
                </a:lnTo>
                <a:lnTo>
                  <a:pt x="0" y="6556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005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SUBSTITUTE METHOD</a:t>
            </a:r>
          </a:p>
        </p:txBody>
      </p:sp>
      <p:sp>
        <p:nvSpPr>
          <p:cNvPr name="TextBox 16" id="16"/>
          <p:cNvSpPr txBox="true"/>
          <p:nvPr/>
        </p:nvSpPr>
        <p:spPr>
          <a:xfrm rot="-470332">
            <a:off x="1456111" y="1472314"/>
            <a:ext cx="519773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So many if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80384" y="2964892"/>
            <a:ext cx="10043863" cy="5919034"/>
          </a:xfrm>
          <a:custGeom>
            <a:avLst/>
            <a:gdLst/>
            <a:ahLst/>
            <a:cxnLst/>
            <a:rect r="r" b="b" t="t" l="l"/>
            <a:pathLst>
              <a:path h="5919034" w="10043863">
                <a:moveTo>
                  <a:pt x="0" y="0"/>
                </a:moveTo>
                <a:lnTo>
                  <a:pt x="10043863" y="0"/>
                </a:lnTo>
                <a:lnTo>
                  <a:pt x="10043863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2519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SUBSTITUTE METHOD</a:t>
            </a:r>
          </a:p>
        </p:txBody>
      </p:sp>
      <p:sp>
        <p:nvSpPr>
          <p:cNvPr name="TextBox 16" id="16"/>
          <p:cNvSpPr txBox="true"/>
          <p:nvPr/>
        </p:nvSpPr>
        <p:spPr>
          <a:xfrm rot="-470332">
            <a:off x="1983087" y="1652274"/>
            <a:ext cx="519773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easier to understand logic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4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22801">
            <a:off x="12517424" y="6393654"/>
            <a:ext cx="7468746" cy="6328065"/>
          </a:xfrm>
          <a:custGeom>
            <a:avLst/>
            <a:gdLst/>
            <a:ahLst/>
            <a:cxnLst/>
            <a:rect r="r" b="b" t="t" l="l"/>
            <a:pathLst>
              <a:path h="6328065" w="7468746">
                <a:moveTo>
                  <a:pt x="0" y="0"/>
                </a:moveTo>
                <a:lnTo>
                  <a:pt x="7468746" y="0"/>
                </a:lnTo>
                <a:lnTo>
                  <a:pt x="7468746" y="6328064"/>
                </a:lnTo>
                <a:lnTo>
                  <a:pt x="0" y="632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400429">
            <a:off x="-1819404" y="-2422220"/>
            <a:ext cx="8449500" cy="6143260"/>
          </a:xfrm>
          <a:custGeom>
            <a:avLst/>
            <a:gdLst/>
            <a:ahLst/>
            <a:cxnLst/>
            <a:rect r="r" b="b" t="t" l="l"/>
            <a:pathLst>
              <a:path h="6143260" w="8449500">
                <a:moveTo>
                  <a:pt x="0" y="6143260"/>
                </a:moveTo>
                <a:lnTo>
                  <a:pt x="8449500" y="6143260"/>
                </a:lnTo>
                <a:lnTo>
                  <a:pt x="8449500" y="0"/>
                </a:lnTo>
                <a:lnTo>
                  <a:pt x="0" y="0"/>
                </a:lnTo>
                <a:lnTo>
                  <a:pt x="0" y="61432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09439" y="2899916"/>
            <a:ext cx="6395292" cy="6737797"/>
          </a:xfrm>
          <a:custGeom>
            <a:avLst/>
            <a:gdLst/>
            <a:ahLst/>
            <a:cxnLst/>
            <a:rect r="r" b="b" t="t" l="l"/>
            <a:pathLst>
              <a:path h="6737797" w="6395292">
                <a:moveTo>
                  <a:pt x="0" y="0"/>
                </a:moveTo>
                <a:lnTo>
                  <a:pt x="6395293" y="0"/>
                </a:lnTo>
                <a:lnTo>
                  <a:pt x="6395293" y="6737796"/>
                </a:lnTo>
                <a:lnTo>
                  <a:pt x="0" y="6737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73142" y="1028700"/>
            <a:ext cx="4831461" cy="8229600"/>
          </a:xfrm>
          <a:custGeom>
            <a:avLst/>
            <a:gdLst/>
            <a:ahLst/>
            <a:cxnLst/>
            <a:rect r="r" b="b" t="t" l="l"/>
            <a:pathLst>
              <a:path h="8229600" w="4831461">
                <a:moveTo>
                  <a:pt x="0" y="0"/>
                </a:moveTo>
                <a:lnTo>
                  <a:pt x="4831461" y="0"/>
                </a:lnTo>
                <a:lnTo>
                  <a:pt x="48314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63962" y="3189889"/>
            <a:ext cx="10063034" cy="394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09"/>
              </a:lnSpc>
            </a:pPr>
            <a:r>
              <a:rPr lang="en-US" sz="14045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Project</a:t>
            </a:r>
          </a:p>
          <a:p>
            <a:pPr algn="ctr" marL="0" indent="0" lvl="0">
              <a:lnSpc>
                <a:spcPts val="15309"/>
              </a:lnSpc>
            </a:pPr>
            <a:r>
              <a:rPr lang="en-US" sz="14045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Configration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45587" y="5819494"/>
            <a:ext cx="3942711" cy="2215303"/>
          </a:xfrm>
          <a:custGeom>
            <a:avLst/>
            <a:gdLst/>
            <a:ahLst/>
            <a:cxnLst/>
            <a:rect r="r" b="b" t="t" l="l"/>
            <a:pathLst>
              <a:path h="2215303" w="3942711">
                <a:moveTo>
                  <a:pt x="0" y="0"/>
                </a:moveTo>
                <a:lnTo>
                  <a:pt x="3942712" y="0"/>
                </a:lnTo>
                <a:lnTo>
                  <a:pt x="3942712" y="2215303"/>
                </a:lnTo>
                <a:lnTo>
                  <a:pt x="0" y="22153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42608" y="2057853"/>
            <a:ext cx="3454263" cy="3454263"/>
          </a:xfrm>
          <a:custGeom>
            <a:avLst/>
            <a:gdLst/>
            <a:ahLst/>
            <a:cxnLst/>
            <a:rect r="r" b="b" t="t" l="l"/>
            <a:pathLst>
              <a:path h="3454263" w="3454263">
                <a:moveTo>
                  <a:pt x="0" y="0"/>
                </a:moveTo>
                <a:lnTo>
                  <a:pt x="3454263" y="0"/>
                </a:lnTo>
                <a:lnTo>
                  <a:pt x="3454263" y="3454262"/>
                </a:lnTo>
                <a:lnTo>
                  <a:pt x="0" y="3454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80851">
            <a:off x="3374948" y="6175484"/>
            <a:ext cx="4689521" cy="2442773"/>
          </a:xfrm>
          <a:custGeom>
            <a:avLst/>
            <a:gdLst/>
            <a:ahLst/>
            <a:cxnLst/>
            <a:rect r="r" b="b" t="t" l="l"/>
            <a:pathLst>
              <a:path h="2442773" w="4689521">
                <a:moveTo>
                  <a:pt x="0" y="0"/>
                </a:moveTo>
                <a:lnTo>
                  <a:pt x="4689521" y="0"/>
                </a:lnTo>
                <a:lnTo>
                  <a:pt x="4689521" y="2442773"/>
                </a:lnTo>
                <a:lnTo>
                  <a:pt x="0" y="24427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Development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69670" y="3370044"/>
            <a:ext cx="2540996" cy="2540996"/>
          </a:xfrm>
          <a:custGeom>
            <a:avLst/>
            <a:gdLst/>
            <a:ahLst/>
            <a:cxnLst/>
            <a:rect r="r" b="b" t="t" l="l"/>
            <a:pathLst>
              <a:path h="2540996" w="2540996">
                <a:moveTo>
                  <a:pt x="0" y="0"/>
                </a:moveTo>
                <a:lnTo>
                  <a:pt x="2540996" y="0"/>
                </a:lnTo>
                <a:lnTo>
                  <a:pt x="2540996" y="2540995"/>
                </a:lnTo>
                <a:lnTo>
                  <a:pt x="0" y="25409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58228" y="3370044"/>
            <a:ext cx="5057962" cy="2693201"/>
          </a:xfrm>
          <a:custGeom>
            <a:avLst/>
            <a:gdLst/>
            <a:ahLst/>
            <a:cxnLst/>
            <a:rect r="r" b="b" t="t" l="l"/>
            <a:pathLst>
              <a:path h="2693201" w="5057962">
                <a:moveTo>
                  <a:pt x="0" y="0"/>
                </a:moveTo>
                <a:lnTo>
                  <a:pt x="5057963" y="0"/>
                </a:lnTo>
                <a:lnTo>
                  <a:pt x="5057963" y="2693200"/>
                </a:lnTo>
                <a:lnTo>
                  <a:pt x="0" y="2693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78385" y="6380438"/>
            <a:ext cx="576652" cy="547295"/>
          </a:xfrm>
          <a:custGeom>
            <a:avLst/>
            <a:gdLst/>
            <a:ahLst/>
            <a:cxnLst/>
            <a:rect r="r" b="b" t="t" l="l"/>
            <a:pathLst>
              <a:path h="547295" w="576652">
                <a:moveTo>
                  <a:pt x="0" y="0"/>
                </a:moveTo>
                <a:lnTo>
                  <a:pt x="576652" y="0"/>
                </a:lnTo>
                <a:lnTo>
                  <a:pt x="576652" y="547295"/>
                </a:lnTo>
                <a:lnTo>
                  <a:pt x="0" y="5472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IDE</a:t>
            </a: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choosing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66711" y="6165733"/>
            <a:ext cx="354691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Lite weight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51554" y="6165733"/>
            <a:ext cx="577269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user friendly interface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for creating test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144000" y="6311186"/>
            <a:ext cx="576652" cy="547295"/>
          </a:xfrm>
          <a:custGeom>
            <a:avLst/>
            <a:gdLst/>
            <a:ahLst/>
            <a:cxnLst/>
            <a:rect r="r" b="b" t="t" l="l"/>
            <a:pathLst>
              <a:path h="547295" w="576652">
                <a:moveTo>
                  <a:pt x="0" y="0"/>
                </a:moveTo>
                <a:lnTo>
                  <a:pt x="576652" y="0"/>
                </a:lnTo>
                <a:lnTo>
                  <a:pt x="576652" y="547295"/>
                </a:lnTo>
                <a:lnTo>
                  <a:pt x="0" y="5472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4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22801">
            <a:off x="12517424" y="6393654"/>
            <a:ext cx="7468746" cy="6328065"/>
          </a:xfrm>
          <a:custGeom>
            <a:avLst/>
            <a:gdLst/>
            <a:ahLst/>
            <a:cxnLst/>
            <a:rect r="r" b="b" t="t" l="l"/>
            <a:pathLst>
              <a:path h="6328065" w="7468746">
                <a:moveTo>
                  <a:pt x="0" y="0"/>
                </a:moveTo>
                <a:lnTo>
                  <a:pt x="7468746" y="0"/>
                </a:lnTo>
                <a:lnTo>
                  <a:pt x="7468746" y="6328064"/>
                </a:lnTo>
                <a:lnTo>
                  <a:pt x="0" y="632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400429">
            <a:off x="-1819404" y="-2422220"/>
            <a:ext cx="8449500" cy="6143260"/>
          </a:xfrm>
          <a:custGeom>
            <a:avLst/>
            <a:gdLst/>
            <a:ahLst/>
            <a:cxnLst/>
            <a:rect r="r" b="b" t="t" l="l"/>
            <a:pathLst>
              <a:path h="6143260" w="8449500">
                <a:moveTo>
                  <a:pt x="0" y="6143260"/>
                </a:moveTo>
                <a:lnTo>
                  <a:pt x="8449500" y="6143260"/>
                </a:lnTo>
                <a:lnTo>
                  <a:pt x="8449500" y="0"/>
                </a:lnTo>
                <a:lnTo>
                  <a:pt x="0" y="0"/>
                </a:lnTo>
                <a:lnTo>
                  <a:pt x="0" y="61432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09439" y="2899916"/>
            <a:ext cx="6395292" cy="6737797"/>
          </a:xfrm>
          <a:custGeom>
            <a:avLst/>
            <a:gdLst/>
            <a:ahLst/>
            <a:cxnLst/>
            <a:rect r="r" b="b" t="t" l="l"/>
            <a:pathLst>
              <a:path h="6737797" w="6395292">
                <a:moveTo>
                  <a:pt x="0" y="0"/>
                </a:moveTo>
                <a:lnTo>
                  <a:pt x="6395293" y="0"/>
                </a:lnTo>
                <a:lnTo>
                  <a:pt x="6395293" y="6737796"/>
                </a:lnTo>
                <a:lnTo>
                  <a:pt x="0" y="6737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73142" y="1028700"/>
            <a:ext cx="4831461" cy="8229600"/>
          </a:xfrm>
          <a:custGeom>
            <a:avLst/>
            <a:gdLst/>
            <a:ahLst/>
            <a:cxnLst/>
            <a:rect r="r" b="b" t="t" l="l"/>
            <a:pathLst>
              <a:path h="8229600" w="4831461">
                <a:moveTo>
                  <a:pt x="0" y="0"/>
                </a:moveTo>
                <a:lnTo>
                  <a:pt x="4831461" y="0"/>
                </a:lnTo>
                <a:lnTo>
                  <a:pt x="48314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63962" y="3860866"/>
            <a:ext cx="9560076" cy="200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09"/>
              </a:lnSpc>
            </a:pPr>
            <a:r>
              <a:rPr lang="en-US" sz="14045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Bug Report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371" y="-1382504"/>
            <a:ext cx="19440741" cy="12960494"/>
            <a:chOff x="0" y="0"/>
            <a:chExt cx="25920989" cy="17280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4033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29"/>
                  </a:lnTo>
                  <a:lnTo>
                    <a:pt x="0" y="864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30"/>
                  </a:lnTo>
                  <a:lnTo>
                    <a:pt x="0" y="864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640330" y="864033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29" y="0"/>
                  </a:lnTo>
                  <a:lnTo>
                    <a:pt x="8640329" y="8640329"/>
                  </a:lnTo>
                  <a:lnTo>
                    <a:pt x="0" y="864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640330" y="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29" y="0"/>
                  </a:lnTo>
                  <a:lnTo>
                    <a:pt x="8640329" y="8640330"/>
                  </a:lnTo>
                  <a:lnTo>
                    <a:pt x="0" y="864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280659" y="864033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29"/>
                  </a:lnTo>
                  <a:lnTo>
                    <a:pt x="0" y="864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280659" y="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30"/>
                  </a:lnTo>
                  <a:lnTo>
                    <a:pt x="0" y="864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Object 15" id="15"/>
          <p:cNvGraphicFramePr/>
          <p:nvPr/>
        </p:nvGraphicFramePr>
        <p:xfrm>
          <a:off x="2122007" y="1750079"/>
          <a:ext cx="7543800" cy="4400550"/>
        </p:xfrm>
        <a:graphic>
          <a:graphicData uri="http://schemas.openxmlformats.org/presentationml/2006/ole">
            <p:oleObj imgW="9042400" imgH="59055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16" id="16"/>
          <p:cNvGraphicFramePr/>
          <p:nvPr/>
        </p:nvGraphicFramePr>
        <p:xfrm>
          <a:off x="9875357" y="1747461"/>
          <a:ext cx="7960741" cy="8229600"/>
        </p:xfrm>
        <a:graphic>
          <a:graphicData uri="http://schemas.openxmlformats.org/presentationml/2006/ole">
            <p:oleObj imgW="9601200" imgH="98679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Bug Report - #001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2007" y="6161512"/>
            <a:ext cx="5525691" cy="180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Steps to reproduce</a:t>
            </a:r>
          </a:p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&gt; </a:t>
            </a: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</a:p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&gt; </a:t>
            </a: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Select “1” in Home page</a:t>
            </a:r>
          </a:p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&gt; </a:t>
            </a: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input data with incorrect format or type</a:t>
            </a:r>
          </a:p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&gt; </a:t>
            </a: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an exception throw out and crash immediately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22007" y="8018125"/>
            <a:ext cx="7381849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res</a:t>
            </a: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ult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The program should keep asking repeatedly until the user inputs a valid input, and allow the user to input “0” to escape the loop.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Actual result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Exception throwed and crashed immediately.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371" y="-1382504"/>
            <a:ext cx="19440741" cy="12960494"/>
            <a:chOff x="0" y="0"/>
            <a:chExt cx="25920989" cy="17280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4033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29"/>
                  </a:lnTo>
                  <a:lnTo>
                    <a:pt x="0" y="864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30"/>
                  </a:lnTo>
                  <a:lnTo>
                    <a:pt x="0" y="864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640330" y="864033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29" y="0"/>
                  </a:lnTo>
                  <a:lnTo>
                    <a:pt x="8640329" y="8640329"/>
                  </a:lnTo>
                  <a:lnTo>
                    <a:pt x="0" y="864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640330" y="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29" y="0"/>
                  </a:lnTo>
                  <a:lnTo>
                    <a:pt x="8640329" y="8640330"/>
                  </a:lnTo>
                  <a:lnTo>
                    <a:pt x="0" y="864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280659" y="864033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29"/>
                  </a:lnTo>
                  <a:lnTo>
                    <a:pt x="0" y="864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280659" y="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30"/>
                  </a:lnTo>
                  <a:lnTo>
                    <a:pt x="0" y="864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Object 15" id="15"/>
          <p:cNvGraphicFramePr/>
          <p:nvPr/>
        </p:nvGraphicFramePr>
        <p:xfrm>
          <a:off x="9875357" y="1747461"/>
          <a:ext cx="7960741" cy="8229600"/>
        </p:xfrm>
        <a:graphic>
          <a:graphicData uri="http://schemas.openxmlformats.org/presentationml/2006/ole">
            <p:oleObj imgW="9601200" imgH="98679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16" id="16"/>
          <p:cNvGraphicFramePr/>
          <p:nvPr/>
        </p:nvGraphicFramePr>
        <p:xfrm>
          <a:off x="2121398" y="1751437"/>
          <a:ext cx="7543800" cy="4400550"/>
        </p:xfrm>
        <a:graphic>
          <a:graphicData uri="http://schemas.openxmlformats.org/presentationml/2006/ole">
            <p:oleObj imgW="9042400" imgH="59055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Bug Report - #002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2007" y="6161512"/>
            <a:ext cx="4426297" cy="180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Steps to reproduce</a:t>
            </a:r>
          </a:p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&gt; </a:t>
            </a: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</a:p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&gt; </a:t>
            </a: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Select “3” in Home Page,</a:t>
            </a:r>
          </a:p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&gt; </a:t>
            </a: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and enter View Current Booking Page</a:t>
            </a:r>
          </a:p>
          <a:p>
            <a:pPr algn="l">
              <a:lnSpc>
                <a:spcPts val="291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21398" y="7736601"/>
            <a:ext cx="7352834" cy="18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0"/>
              </a:lnSpc>
              <a:spcBef>
                <a:spcPct val="0"/>
              </a:spcBef>
            </a:pPr>
            <a:r>
              <a:rPr lang="en-US" b="true" sz="1792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res</a:t>
            </a:r>
            <a:r>
              <a:rPr lang="en-US" b="true" sz="1792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ult</a:t>
            </a:r>
          </a:p>
          <a:p>
            <a:pPr algn="l">
              <a:lnSpc>
                <a:spcPts val="2510"/>
              </a:lnSpc>
              <a:spcBef>
                <a:spcPct val="0"/>
              </a:spcBef>
            </a:pPr>
            <a:r>
              <a:rPr lang="en-US" sz="1792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The program should display the line “No current booking found.”, and redirect back to the Home page automatically.</a:t>
            </a:r>
          </a:p>
          <a:p>
            <a:pPr algn="l">
              <a:lnSpc>
                <a:spcPts val="2510"/>
              </a:lnSpc>
              <a:spcBef>
                <a:spcPct val="0"/>
              </a:spcBef>
            </a:pPr>
            <a:r>
              <a:rPr lang="en-US" b="true" sz="1792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Actual result</a:t>
            </a:r>
          </a:p>
          <a:p>
            <a:pPr algn="l">
              <a:lnSpc>
                <a:spcPts val="2510"/>
              </a:lnSpc>
              <a:spcBef>
                <a:spcPct val="0"/>
              </a:spcBef>
            </a:pPr>
            <a:r>
              <a:rPr lang="en-US" sz="1792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“No current booking found.” and Option menu of view current booking page have shown.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371" y="-1382504"/>
            <a:ext cx="19440741" cy="12960494"/>
            <a:chOff x="0" y="0"/>
            <a:chExt cx="25920989" cy="17280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4033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29"/>
                  </a:lnTo>
                  <a:lnTo>
                    <a:pt x="0" y="864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30"/>
                  </a:lnTo>
                  <a:lnTo>
                    <a:pt x="0" y="864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640330" y="864033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29" y="0"/>
                  </a:lnTo>
                  <a:lnTo>
                    <a:pt x="8640329" y="8640329"/>
                  </a:lnTo>
                  <a:lnTo>
                    <a:pt x="0" y="864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640330" y="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29" y="0"/>
                  </a:lnTo>
                  <a:lnTo>
                    <a:pt x="8640329" y="8640330"/>
                  </a:lnTo>
                  <a:lnTo>
                    <a:pt x="0" y="864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280659" y="864033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29"/>
                  </a:lnTo>
                  <a:lnTo>
                    <a:pt x="0" y="864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280659" y="0"/>
              <a:ext cx="8640330" cy="8640330"/>
            </a:xfrm>
            <a:custGeom>
              <a:avLst/>
              <a:gdLst/>
              <a:ahLst/>
              <a:cxnLst/>
              <a:rect r="r" b="b" t="t" l="l"/>
              <a:pathLst>
                <a:path h="8640330" w="8640330">
                  <a:moveTo>
                    <a:pt x="0" y="0"/>
                  </a:moveTo>
                  <a:lnTo>
                    <a:pt x="8640330" y="0"/>
                  </a:lnTo>
                  <a:lnTo>
                    <a:pt x="8640330" y="8640330"/>
                  </a:lnTo>
                  <a:lnTo>
                    <a:pt x="0" y="8640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Object 15" id="15"/>
          <p:cNvGraphicFramePr/>
          <p:nvPr/>
        </p:nvGraphicFramePr>
        <p:xfrm>
          <a:off x="9875357" y="1747461"/>
          <a:ext cx="7960741" cy="8229600"/>
        </p:xfrm>
        <a:graphic>
          <a:graphicData uri="http://schemas.openxmlformats.org/presentationml/2006/ole">
            <p:oleObj imgW="9601200" imgH="98679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16" id="16"/>
          <p:cNvGraphicFramePr/>
          <p:nvPr/>
        </p:nvGraphicFramePr>
        <p:xfrm>
          <a:off x="2121398" y="1747461"/>
          <a:ext cx="7543800" cy="4400550"/>
        </p:xfrm>
        <a:graphic>
          <a:graphicData uri="http://schemas.openxmlformats.org/presentationml/2006/ole">
            <p:oleObj imgW="9042400" imgH="59055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4137749" y="12633"/>
            <a:ext cx="1001250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Bug Report - #004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2007" y="6161512"/>
            <a:ext cx="7543800" cy="180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b="true" sz="1800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Steps to reproduce</a:t>
            </a:r>
          </a:p>
          <a:p>
            <a:pPr algn="l">
              <a:lnSpc>
                <a:spcPts val="2916"/>
              </a:lnSpc>
            </a:pP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&gt; Login</a:t>
            </a:r>
          </a:p>
          <a:p>
            <a:pPr algn="l">
              <a:lnSpc>
                <a:spcPts val="2916"/>
              </a:lnSpc>
            </a:pP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&gt; Select “1” in Home page</a:t>
            </a:r>
          </a:p>
          <a:p>
            <a:pPr algn="l">
              <a:lnSpc>
                <a:spcPts val="2916"/>
              </a:lnSpc>
            </a:pP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&gt; Select one facility, and make bookings for all available timeslots,</a:t>
            </a:r>
          </a:p>
          <a:p>
            <a:pPr algn="l">
              <a:lnSpc>
                <a:spcPts val="2916"/>
              </a:lnSpc>
            </a:pPr>
            <a:r>
              <a:rPr lang="en-US" sz="1800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&gt; and make a booking for that facility again.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21398" y="7913350"/>
            <a:ext cx="7352834" cy="18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0"/>
              </a:lnSpc>
              <a:spcBef>
                <a:spcPct val="0"/>
              </a:spcBef>
            </a:pPr>
            <a:r>
              <a:rPr lang="en-US" b="true" sz="1792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res</a:t>
            </a:r>
            <a:r>
              <a:rPr lang="en-US" b="true" sz="1792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ult</a:t>
            </a:r>
          </a:p>
          <a:p>
            <a:pPr algn="just">
              <a:lnSpc>
                <a:spcPts val="2510"/>
              </a:lnSpc>
              <a:spcBef>
                <a:spcPct val="0"/>
              </a:spcBef>
            </a:pPr>
            <a:r>
              <a:rPr lang="en-US" sz="1792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The program should display the line “Sorry, there are no available slot for that day..”.</a:t>
            </a:r>
          </a:p>
          <a:p>
            <a:pPr algn="just">
              <a:lnSpc>
                <a:spcPts val="2510"/>
              </a:lnSpc>
              <a:spcBef>
                <a:spcPct val="0"/>
              </a:spcBef>
            </a:pPr>
            <a:r>
              <a:rPr lang="en-US" b="true" sz="1792">
                <a:solidFill>
                  <a:srgbClr val="004369"/>
                </a:solidFill>
                <a:latin typeface="Poppins Bold"/>
                <a:ea typeface="Poppins Bold"/>
                <a:cs typeface="Poppins Bold"/>
                <a:sym typeface="Poppins Bold"/>
              </a:rPr>
              <a:t>Actual result</a:t>
            </a:r>
          </a:p>
          <a:p>
            <a:pPr algn="just">
              <a:lnSpc>
                <a:spcPts val="2510"/>
              </a:lnSpc>
              <a:spcBef>
                <a:spcPct val="0"/>
              </a:spcBef>
            </a:pPr>
            <a:r>
              <a:rPr lang="en-US" sz="1792">
                <a:solidFill>
                  <a:srgbClr val="004369"/>
                </a:solidFill>
                <a:latin typeface="Poppins"/>
                <a:ea typeface="Poppins"/>
                <a:cs typeface="Poppins"/>
                <a:sym typeface="Poppins"/>
              </a:rPr>
              <a:t>An infinite loop occurs as the program keeps asking the user for the start hour and end hour of the booking.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4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22801">
            <a:off x="12517424" y="6393654"/>
            <a:ext cx="7468746" cy="6328065"/>
          </a:xfrm>
          <a:custGeom>
            <a:avLst/>
            <a:gdLst/>
            <a:ahLst/>
            <a:cxnLst/>
            <a:rect r="r" b="b" t="t" l="l"/>
            <a:pathLst>
              <a:path h="6328065" w="7468746">
                <a:moveTo>
                  <a:pt x="0" y="0"/>
                </a:moveTo>
                <a:lnTo>
                  <a:pt x="7468746" y="0"/>
                </a:lnTo>
                <a:lnTo>
                  <a:pt x="7468746" y="6328064"/>
                </a:lnTo>
                <a:lnTo>
                  <a:pt x="0" y="632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400429">
            <a:off x="-1819404" y="-2422220"/>
            <a:ext cx="8449500" cy="6143260"/>
          </a:xfrm>
          <a:custGeom>
            <a:avLst/>
            <a:gdLst/>
            <a:ahLst/>
            <a:cxnLst/>
            <a:rect r="r" b="b" t="t" l="l"/>
            <a:pathLst>
              <a:path h="6143260" w="8449500">
                <a:moveTo>
                  <a:pt x="0" y="6143260"/>
                </a:moveTo>
                <a:lnTo>
                  <a:pt x="8449500" y="6143260"/>
                </a:lnTo>
                <a:lnTo>
                  <a:pt x="8449500" y="0"/>
                </a:lnTo>
                <a:lnTo>
                  <a:pt x="0" y="0"/>
                </a:lnTo>
                <a:lnTo>
                  <a:pt x="0" y="61432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09439" y="2899916"/>
            <a:ext cx="6395292" cy="6737797"/>
          </a:xfrm>
          <a:custGeom>
            <a:avLst/>
            <a:gdLst/>
            <a:ahLst/>
            <a:cxnLst/>
            <a:rect r="r" b="b" t="t" l="l"/>
            <a:pathLst>
              <a:path h="6737797" w="6395292">
                <a:moveTo>
                  <a:pt x="0" y="0"/>
                </a:moveTo>
                <a:lnTo>
                  <a:pt x="6395293" y="0"/>
                </a:lnTo>
                <a:lnTo>
                  <a:pt x="6395293" y="6737796"/>
                </a:lnTo>
                <a:lnTo>
                  <a:pt x="0" y="6737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73142" y="1028700"/>
            <a:ext cx="4831461" cy="8229600"/>
          </a:xfrm>
          <a:custGeom>
            <a:avLst/>
            <a:gdLst/>
            <a:ahLst/>
            <a:cxnLst/>
            <a:rect r="r" b="b" t="t" l="l"/>
            <a:pathLst>
              <a:path h="8229600" w="4831461">
                <a:moveTo>
                  <a:pt x="0" y="0"/>
                </a:moveTo>
                <a:lnTo>
                  <a:pt x="4831461" y="0"/>
                </a:lnTo>
                <a:lnTo>
                  <a:pt x="48314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63962" y="3860866"/>
            <a:ext cx="9560076" cy="200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09"/>
              </a:lnSpc>
            </a:pPr>
            <a:r>
              <a:rPr lang="en-US" sz="14045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11239" y="2150503"/>
            <a:ext cx="14465522" cy="7434274"/>
            <a:chOff x="0" y="0"/>
            <a:chExt cx="3809849" cy="19579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09850" cy="1957998"/>
            </a:xfrm>
            <a:custGeom>
              <a:avLst/>
              <a:gdLst/>
              <a:ahLst/>
              <a:cxnLst/>
              <a:rect r="r" b="b" t="t" l="l"/>
              <a:pathLst>
                <a:path h="1957998" w="3809850">
                  <a:moveTo>
                    <a:pt x="19802" y="0"/>
                  </a:moveTo>
                  <a:lnTo>
                    <a:pt x="3790047" y="0"/>
                  </a:lnTo>
                  <a:cubicBezTo>
                    <a:pt x="3800984" y="0"/>
                    <a:pt x="3809850" y="8866"/>
                    <a:pt x="3809850" y="19802"/>
                  </a:cubicBezTo>
                  <a:lnTo>
                    <a:pt x="3809850" y="1938196"/>
                  </a:lnTo>
                  <a:cubicBezTo>
                    <a:pt x="3809850" y="1949132"/>
                    <a:pt x="3800984" y="1957998"/>
                    <a:pt x="3790047" y="1957998"/>
                  </a:cubicBezTo>
                  <a:lnTo>
                    <a:pt x="19802" y="1957998"/>
                  </a:lnTo>
                  <a:cubicBezTo>
                    <a:pt x="8866" y="1957998"/>
                    <a:pt x="0" y="1949132"/>
                    <a:pt x="0" y="1938196"/>
                  </a:cubicBezTo>
                  <a:lnTo>
                    <a:pt x="0" y="19802"/>
                  </a:lnTo>
                  <a:cubicBezTo>
                    <a:pt x="0" y="8866"/>
                    <a:pt x="8866" y="0"/>
                    <a:pt x="19802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809849" cy="2015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24247" y="7853732"/>
            <a:ext cx="3939342" cy="3724259"/>
          </a:xfrm>
          <a:custGeom>
            <a:avLst/>
            <a:gdLst/>
            <a:ahLst/>
            <a:cxnLst/>
            <a:rect r="r" b="b" t="t" l="l"/>
            <a:pathLst>
              <a:path h="3724259" w="3939342">
                <a:moveTo>
                  <a:pt x="0" y="0"/>
                </a:moveTo>
                <a:lnTo>
                  <a:pt x="3939342" y="0"/>
                </a:lnTo>
                <a:lnTo>
                  <a:pt x="3939342" y="3724259"/>
                </a:lnTo>
                <a:lnTo>
                  <a:pt x="0" y="3724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3951" y="673345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Development Methodology: Waterfall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11239" y="2408594"/>
            <a:ext cx="13048274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Fixed Requirements: The scope is clearly defined, minimizing the risk of mid-project changes.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1239" y="4441209"/>
            <a:ext cx="13048274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Linear Workflow: A straightforward, sequential approach ensures predictable control and easy monitoring of progress.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11239" y="7178675"/>
            <a:ext cx="13048274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Efficiency: Given the stable scope, this method is simpler and faster to execute than iterative models like Agile.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35445" y="1857620"/>
            <a:ext cx="9617109" cy="7886030"/>
          </a:xfrm>
          <a:custGeom>
            <a:avLst/>
            <a:gdLst/>
            <a:ahLst/>
            <a:cxnLst/>
            <a:rect r="r" b="b" t="t" l="l"/>
            <a:pathLst>
              <a:path h="7886030" w="9617109">
                <a:moveTo>
                  <a:pt x="0" y="0"/>
                </a:moveTo>
                <a:lnTo>
                  <a:pt x="9617110" y="0"/>
                </a:lnTo>
                <a:lnTo>
                  <a:pt x="9617110" y="7886030"/>
                </a:lnTo>
                <a:lnTo>
                  <a:pt x="0" y="7886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Hierarchy of Program Modules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Bottom-up Approach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0508" y="2600827"/>
            <a:ext cx="2981120" cy="73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4"/>
              </a:lnSpc>
              <a:spcBef>
                <a:spcPct val="0"/>
              </a:spcBef>
            </a:pPr>
            <a:r>
              <a:rPr lang="en-US" sz="431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Advantages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3753" y="3594790"/>
            <a:ext cx="13037844" cy="332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292" indent="-290146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Builds a strong foundation – ensures lower-level modules are reliable before testing higher layers</a:t>
            </a:r>
          </a:p>
          <a:p>
            <a:pPr algn="l" marL="580292" indent="-290146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Early bug detection – catches logic errors in core components early</a:t>
            </a:r>
          </a:p>
          <a:p>
            <a:pPr algn="l" marL="580292" indent="-290146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Encourages reusability – tested components can be safely reused across the system</a:t>
            </a:r>
          </a:p>
          <a:p>
            <a:pPr algn="l" marL="580292" indent="-290146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Independent of UI – testing can begin early without waiting for interfaces</a:t>
            </a:r>
          </a:p>
          <a:p>
            <a:pPr algn="l">
              <a:lnSpc>
                <a:spcPts val="376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63753" y="6659460"/>
            <a:ext cx="3609531" cy="56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1"/>
              </a:lnSpc>
              <a:spcBef>
                <a:spcPct val="0"/>
              </a:spcBef>
            </a:pPr>
            <a:r>
              <a:rPr lang="en-US" sz="332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DO NOT NEED STUB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60571" y="1857620"/>
            <a:ext cx="9121374" cy="7228689"/>
          </a:xfrm>
          <a:custGeom>
            <a:avLst/>
            <a:gdLst/>
            <a:ahLst/>
            <a:cxnLst/>
            <a:rect r="r" b="b" t="t" l="l"/>
            <a:pathLst>
              <a:path h="7228689" w="9121374">
                <a:moveTo>
                  <a:pt x="0" y="0"/>
                </a:moveTo>
                <a:lnTo>
                  <a:pt x="9121374" y="0"/>
                </a:lnTo>
                <a:lnTo>
                  <a:pt x="9121374" y="7228689"/>
                </a:lnTo>
                <a:lnTo>
                  <a:pt x="0" y="7228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100134" y="1857620"/>
            <a:ext cx="6284986" cy="7228689"/>
            <a:chOff x="0" y="0"/>
            <a:chExt cx="1655305" cy="19038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55305" cy="1903852"/>
            </a:xfrm>
            <a:custGeom>
              <a:avLst/>
              <a:gdLst/>
              <a:ahLst/>
              <a:cxnLst/>
              <a:rect r="r" b="b" t="t" l="l"/>
              <a:pathLst>
                <a:path h="1903852" w="1655305">
                  <a:moveTo>
                    <a:pt x="45577" y="0"/>
                  </a:moveTo>
                  <a:lnTo>
                    <a:pt x="1609728" y="0"/>
                  </a:lnTo>
                  <a:cubicBezTo>
                    <a:pt x="1634899" y="0"/>
                    <a:pt x="1655305" y="20406"/>
                    <a:pt x="1655305" y="45577"/>
                  </a:cubicBezTo>
                  <a:lnTo>
                    <a:pt x="1655305" y="1858275"/>
                  </a:lnTo>
                  <a:cubicBezTo>
                    <a:pt x="1655305" y="1883447"/>
                    <a:pt x="1634899" y="1903852"/>
                    <a:pt x="1609728" y="1903852"/>
                  </a:cubicBezTo>
                  <a:lnTo>
                    <a:pt x="45577" y="1903852"/>
                  </a:lnTo>
                  <a:cubicBezTo>
                    <a:pt x="20406" y="1903852"/>
                    <a:pt x="0" y="1883447"/>
                    <a:pt x="0" y="1858275"/>
                  </a:cubicBezTo>
                  <a:lnTo>
                    <a:pt x="0" y="45577"/>
                  </a:lnTo>
                  <a:cubicBezTo>
                    <a:pt x="0" y="20406"/>
                    <a:pt x="20406" y="0"/>
                    <a:pt x="45577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55305" cy="1961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901085" y="4062369"/>
            <a:ext cx="4274493" cy="206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0"/>
              </a:lnSpc>
            </a:pPr>
            <a:r>
              <a:rPr lang="en-US" sz="4743">
                <a:solidFill>
                  <a:srgbClr val="004369"/>
                </a:solidFill>
                <a:latin typeface="Open Sans"/>
                <a:ea typeface="Open Sans"/>
                <a:cs typeface="Open Sans"/>
                <a:sym typeface="Open Sans"/>
              </a:rPr>
              <a:t>Unit Test:</a:t>
            </a:r>
          </a:p>
          <a:p>
            <a:pPr algn="l" marL="755651" indent="-377825" lvl="1">
              <a:lnSpc>
                <a:spcPts val="4900"/>
              </a:lnSpc>
              <a:buAutoNum type="arabicPeriod" startAt="1"/>
            </a:pPr>
            <a:r>
              <a:rPr lang="en-US" sz="3500">
                <a:solidFill>
                  <a:srgbClr val="FAF884"/>
                </a:solidFill>
                <a:latin typeface="Open Sans"/>
                <a:ea typeface="Open Sans"/>
                <a:cs typeface="Open Sans"/>
                <a:sym typeface="Open Sans"/>
              </a:rPr>
              <a:t>SportFacilityType</a:t>
            </a:r>
          </a:p>
          <a:p>
            <a:pPr algn="l" marL="755651" indent="-377825" lvl="1">
              <a:lnSpc>
                <a:spcPts val="4900"/>
              </a:lnSpc>
              <a:buAutoNum type="arabicPeriod" startAt="1"/>
            </a:pPr>
            <a:r>
              <a:rPr lang="en-US" sz="3500">
                <a:solidFill>
                  <a:srgbClr val="FAF884"/>
                </a:solidFill>
                <a:latin typeface="Open Sans"/>
                <a:ea typeface="Open Sans"/>
                <a:cs typeface="Open Sans"/>
                <a:sym typeface="Open Sans"/>
              </a:rPr>
              <a:t>EquipmentType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9326" y="1841059"/>
            <a:ext cx="9582826" cy="7558454"/>
          </a:xfrm>
          <a:custGeom>
            <a:avLst/>
            <a:gdLst/>
            <a:ahLst/>
            <a:cxnLst/>
            <a:rect r="r" b="b" t="t" l="l"/>
            <a:pathLst>
              <a:path h="7558454" w="9582826">
                <a:moveTo>
                  <a:pt x="0" y="0"/>
                </a:moveTo>
                <a:lnTo>
                  <a:pt x="9582826" y="0"/>
                </a:lnTo>
                <a:lnTo>
                  <a:pt x="9582826" y="7558454"/>
                </a:lnTo>
                <a:lnTo>
                  <a:pt x="0" y="7558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852152" y="1885168"/>
            <a:ext cx="7187057" cy="7373132"/>
            <a:chOff x="0" y="0"/>
            <a:chExt cx="1892888" cy="19418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92888" cy="1941895"/>
            </a:xfrm>
            <a:custGeom>
              <a:avLst/>
              <a:gdLst/>
              <a:ahLst/>
              <a:cxnLst/>
              <a:rect r="r" b="b" t="t" l="l"/>
              <a:pathLst>
                <a:path h="1941895" w="1892888">
                  <a:moveTo>
                    <a:pt x="39857" y="0"/>
                  </a:moveTo>
                  <a:lnTo>
                    <a:pt x="1853031" y="0"/>
                  </a:lnTo>
                  <a:cubicBezTo>
                    <a:pt x="1875043" y="0"/>
                    <a:pt x="1892888" y="17844"/>
                    <a:pt x="1892888" y="39857"/>
                  </a:cubicBezTo>
                  <a:lnTo>
                    <a:pt x="1892888" y="1902038"/>
                  </a:lnTo>
                  <a:cubicBezTo>
                    <a:pt x="1892888" y="1924050"/>
                    <a:pt x="1875043" y="1941895"/>
                    <a:pt x="1853031" y="1941895"/>
                  </a:cubicBezTo>
                  <a:lnTo>
                    <a:pt x="39857" y="1941895"/>
                  </a:lnTo>
                  <a:cubicBezTo>
                    <a:pt x="17844" y="1941895"/>
                    <a:pt x="0" y="1924050"/>
                    <a:pt x="0" y="1902038"/>
                  </a:cubicBezTo>
                  <a:lnTo>
                    <a:pt x="0" y="39857"/>
                  </a:lnTo>
                  <a:cubicBezTo>
                    <a:pt x="0" y="17844"/>
                    <a:pt x="17844" y="0"/>
                    <a:pt x="39857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892888" cy="1999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852152" y="2474191"/>
            <a:ext cx="7435848" cy="586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143" b="true">
                <a:solidFill>
                  <a:srgbClr val="0043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Integration Testing:</a:t>
            </a:r>
          </a:p>
          <a:p>
            <a:pPr algn="l" marL="626114" indent="-313057" lvl="1">
              <a:lnSpc>
                <a:spcPts val="4060"/>
              </a:lnSpc>
              <a:buAutoNum type="arabicPeriod" startAt="1"/>
            </a:pPr>
            <a:r>
              <a:rPr lang="en-US" sz="2900">
                <a:solidFill>
                  <a:srgbClr val="F0A92D"/>
                </a:solidFill>
                <a:latin typeface="Open Sans"/>
                <a:ea typeface="Open Sans"/>
                <a:cs typeface="Open Sans"/>
                <a:sym typeface="Open Sans"/>
              </a:rPr>
              <a:t>SportFacility + Equipment + SportFacilityType + EquipmentType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0A92D"/>
                </a:solidFill>
                <a:latin typeface="Open Sans"/>
                <a:ea typeface="Open Sans"/>
                <a:cs typeface="Open Sans"/>
                <a:sym typeface="Open Sans"/>
              </a:rPr>
              <a:t>       (Test Stub:N/A)</a:t>
            </a:r>
          </a:p>
          <a:p>
            <a:pPr algn="l" marL="626114" indent="-313057" lvl="1">
              <a:lnSpc>
                <a:spcPts val="4060"/>
              </a:lnSpc>
              <a:buAutoNum type="arabicPeriod" startAt="1"/>
            </a:pPr>
            <a:r>
              <a:rPr lang="en-US" sz="2900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SportFacility + Equipment + SportFacilityType + EquipmentType + E</a:t>
            </a:r>
            <a:r>
              <a:rPr lang="en-US" sz="2900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quipmentBookRecord + EquipmentManager + EquipmentTypeManager + FacilityBookRecord + SportFacilityManager (Test Stub: N/A)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9326" y="1752754"/>
            <a:ext cx="9575496" cy="7373132"/>
          </a:xfrm>
          <a:custGeom>
            <a:avLst/>
            <a:gdLst/>
            <a:ahLst/>
            <a:cxnLst/>
            <a:rect r="r" b="b" t="t" l="l"/>
            <a:pathLst>
              <a:path h="7373132" w="9575496">
                <a:moveTo>
                  <a:pt x="0" y="0"/>
                </a:moveTo>
                <a:lnTo>
                  <a:pt x="9575495" y="0"/>
                </a:lnTo>
                <a:lnTo>
                  <a:pt x="9575495" y="7373132"/>
                </a:lnTo>
                <a:lnTo>
                  <a:pt x="0" y="7373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906154" y="1752754"/>
            <a:ext cx="7324831" cy="7373132"/>
            <a:chOff x="0" y="0"/>
            <a:chExt cx="1929174" cy="19418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29174" cy="1941895"/>
            </a:xfrm>
            <a:custGeom>
              <a:avLst/>
              <a:gdLst/>
              <a:ahLst/>
              <a:cxnLst/>
              <a:rect r="r" b="b" t="t" l="l"/>
              <a:pathLst>
                <a:path h="1941895" w="1929174">
                  <a:moveTo>
                    <a:pt x="39107" y="0"/>
                  </a:moveTo>
                  <a:lnTo>
                    <a:pt x="1890067" y="0"/>
                  </a:lnTo>
                  <a:cubicBezTo>
                    <a:pt x="1911665" y="0"/>
                    <a:pt x="1929174" y="17509"/>
                    <a:pt x="1929174" y="39107"/>
                  </a:cubicBezTo>
                  <a:lnTo>
                    <a:pt x="1929174" y="1902788"/>
                  </a:lnTo>
                  <a:cubicBezTo>
                    <a:pt x="1929174" y="1924386"/>
                    <a:pt x="1911665" y="1941895"/>
                    <a:pt x="1890067" y="1941895"/>
                  </a:cubicBezTo>
                  <a:lnTo>
                    <a:pt x="39107" y="1941895"/>
                  </a:lnTo>
                  <a:cubicBezTo>
                    <a:pt x="17509" y="1941895"/>
                    <a:pt x="0" y="1924386"/>
                    <a:pt x="0" y="1902788"/>
                  </a:cubicBezTo>
                  <a:lnTo>
                    <a:pt x="0" y="39107"/>
                  </a:lnTo>
                  <a:cubicBezTo>
                    <a:pt x="0" y="17509"/>
                    <a:pt x="17509" y="0"/>
                    <a:pt x="39107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929174" cy="1999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074444" y="2173562"/>
            <a:ext cx="7213556" cy="53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143" b="true">
                <a:solidFill>
                  <a:srgbClr val="0043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Integration Testing:</a:t>
            </a:r>
          </a:p>
          <a:p>
            <a:pPr algn="l" marL="626114" indent="-313057" lvl="1">
              <a:lnSpc>
                <a:spcPts val="4060"/>
              </a:lnSpc>
              <a:buAutoNum type="arabicPeriod" startAt="1"/>
            </a:pPr>
            <a:r>
              <a:rPr lang="en-US" sz="2900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EquipmentBookManager + EquipmentBookingControl+ portFacility + Equipment + SportFacilityType + EquipmentType + E</a:t>
            </a:r>
            <a:r>
              <a:rPr lang="en-US" sz="2900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quipmentBookRecord + EquipmentManager + EquipmentTypeManager + FacilityBookRecord + SportFacilityManager (Test Stub: N/A)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2637" y="1857620"/>
            <a:ext cx="9323692" cy="7400680"/>
          </a:xfrm>
          <a:custGeom>
            <a:avLst/>
            <a:gdLst/>
            <a:ahLst/>
            <a:cxnLst/>
            <a:rect r="r" b="b" t="t" l="l"/>
            <a:pathLst>
              <a:path h="7400680" w="9323692">
                <a:moveTo>
                  <a:pt x="0" y="0"/>
                </a:moveTo>
                <a:lnTo>
                  <a:pt x="9323691" y="0"/>
                </a:lnTo>
                <a:lnTo>
                  <a:pt x="9323691" y="7400680"/>
                </a:lnTo>
                <a:lnTo>
                  <a:pt x="0" y="7400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796328" y="1871394"/>
            <a:ext cx="7324831" cy="7373132"/>
            <a:chOff x="0" y="0"/>
            <a:chExt cx="1929174" cy="19418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29174" cy="1941895"/>
            </a:xfrm>
            <a:custGeom>
              <a:avLst/>
              <a:gdLst/>
              <a:ahLst/>
              <a:cxnLst/>
              <a:rect r="r" b="b" t="t" l="l"/>
              <a:pathLst>
                <a:path h="1941895" w="1929174">
                  <a:moveTo>
                    <a:pt x="39107" y="0"/>
                  </a:moveTo>
                  <a:lnTo>
                    <a:pt x="1890067" y="0"/>
                  </a:lnTo>
                  <a:cubicBezTo>
                    <a:pt x="1911665" y="0"/>
                    <a:pt x="1929174" y="17509"/>
                    <a:pt x="1929174" y="39107"/>
                  </a:cubicBezTo>
                  <a:lnTo>
                    <a:pt x="1929174" y="1902788"/>
                  </a:lnTo>
                  <a:cubicBezTo>
                    <a:pt x="1929174" y="1924386"/>
                    <a:pt x="1911665" y="1941895"/>
                    <a:pt x="1890067" y="1941895"/>
                  </a:cubicBezTo>
                  <a:lnTo>
                    <a:pt x="39107" y="1941895"/>
                  </a:lnTo>
                  <a:cubicBezTo>
                    <a:pt x="17509" y="1941895"/>
                    <a:pt x="0" y="1924386"/>
                    <a:pt x="0" y="1902788"/>
                  </a:cubicBezTo>
                  <a:lnTo>
                    <a:pt x="0" y="39107"/>
                  </a:lnTo>
                  <a:cubicBezTo>
                    <a:pt x="0" y="17509"/>
                    <a:pt x="17509" y="0"/>
                    <a:pt x="39107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929174" cy="1999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907603" y="2173562"/>
            <a:ext cx="7213556" cy="63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143" b="true">
                <a:solidFill>
                  <a:srgbClr val="0043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Integration Testing:</a:t>
            </a:r>
          </a:p>
          <a:p>
            <a:pPr algn="l" marL="626114" indent="-313057" lvl="1">
              <a:lnSpc>
                <a:spcPts val="4060"/>
              </a:lnSpc>
              <a:buAutoNum type="arabicPeriod" startAt="1"/>
            </a:pPr>
            <a:r>
              <a:rPr lang="en-US" sz="2900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SellEquipmentUI + BorrowEquipmentUI + EquipmentBookManager + EquipmentBookingControl+ portFacility + Equipment + SportFacilityType + EquipmentType + E</a:t>
            </a:r>
            <a:r>
              <a:rPr lang="en-US" sz="2900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quipmentBookRecord + EquipmentManager + EquipmentTypeManager + FacilityBookRecord + SportFacilityManager (Test Stub: N/A)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9326" y="1857620"/>
            <a:ext cx="9531618" cy="7541893"/>
          </a:xfrm>
          <a:custGeom>
            <a:avLst/>
            <a:gdLst/>
            <a:ahLst/>
            <a:cxnLst/>
            <a:rect r="r" b="b" t="t" l="l"/>
            <a:pathLst>
              <a:path h="7541893" w="9531618">
                <a:moveTo>
                  <a:pt x="0" y="0"/>
                </a:moveTo>
                <a:lnTo>
                  <a:pt x="9531618" y="0"/>
                </a:lnTo>
                <a:lnTo>
                  <a:pt x="9531618" y="7541893"/>
                </a:lnTo>
                <a:lnTo>
                  <a:pt x="0" y="75418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800944" y="1942000"/>
            <a:ext cx="7324831" cy="7373132"/>
            <a:chOff x="0" y="0"/>
            <a:chExt cx="1929174" cy="19418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29174" cy="1941895"/>
            </a:xfrm>
            <a:custGeom>
              <a:avLst/>
              <a:gdLst/>
              <a:ahLst/>
              <a:cxnLst/>
              <a:rect r="r" b="b" t="t" l="l"/>
              <a:pathLst>
                <a:path h="1941895" w="1929174">
                  <a:moveTo>
                    <a:pt x="39107" y="0"/>
                  </a:moveTo>
                  <a:lnTo>
                    <a:pt x="1890067" y="0"/>
                  </a:lnTo>
                  <a:cubicBezTo>
                    <a:pt x="1911665" y="0"/>
                    <a:pt x="1929174" y="17509"/>
                    <a:pt x="1929174" y="39107"/>
                  </a:cubicBezTo>
                  <a:lnTo>
                    <a:pt x="1929174" y="1902788"/>
                  </a:lnTo>
                  <a:cubicBezTo>
                    <a:pt x="1929174" y="1924386"/>
                    <a:pt x="1911665" y="1941895"/>
                    <a:pt x="1890067" y="1941895"/>
                  </a:cubicBezTo>
                  <a:lnTo>
                    <a:pt x="39107" y="1941895"/>
                  </a:lnTo>
                  <a:cubicBezTo>
                    <a:pt x="17509" y="1941895"/>
                    <a:pt x="0" y="1924386"/>
                    <a:pt x="0" y="1902788"/>
                  </a:cubicBezTo>
                  <a:lnTo>
                    <a:pt x="0" y="39107"/>
                  </a:lnTo>
                  <a:cubicBezTo>
                    <a:pt x="0" y="17509"/>
                    <a:pt x="17509" y="0"/>
                    <a:pt x="39107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929174" cy="1999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907603" y="2173562"/>
            <a:ext cx="7020199" cy="607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7"/>
              </a:lnSpc>
            </a:pPr>
            <a:r>
              <a:rPr lang="en-US" sz="3941" b="true">
                <a:solidFill>
                  <a:srgbClr val="0043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Integration Testing:</a:t>
            </a:r>
          </a:p>
          <a:p>
            <a:pPr algn="l" marL="595557" indent="-297778" lvl="1">
              <a:lnSpc>
                <a:spcPts val="3861"/>
              </a:lnSpc>
              <a:buAutoNum type="arabicPeriod" startAt="1"/>
            </a:pPr>
            <a:r>
              <a:rPr lang="en-US" sz="2758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BookEquipmentUI + SellEquipmentUI + BorrowEquipmentUI + EquipmentBookManager + EquipmentBookingControl+ portFacility + Equipment + SportFacilityType + EquipmentType + E</a:t>
            </a:r>
            <a:r>
              <a:rPr lang="en-US" sz="2758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quipmentBookRecord + EquipmentManager + EquipmentTypeManager + FacilityBookRecord + SportFacilityManager (Test Stub: N/A)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3342" y="1740885"/>
            <a:ext cx="9694465" cy="7658628"/>
          </a:xfrm>
          <a:custGeom>
            <a:avLst/>
            <a:gdLst/>
            <a:ahLst/>
            <a:cxnLst/>
            <a:rect r="r" b="b" t="t" l="l"/>
            <a:pathLst>
              <a:path h="7658628" w="9694465">
                <a:moveTo>
                  <a:pt x="0" y="0"/>
                </a:moveTo>
                <a:lnTo>
                  <a:pt x="9694465" y="0"/>
                </a:lnTo>
                <a:lnTo>
                  <a:pt x="9694465" y="7658628"/>
                </a:lnTo>
                <a:lnTo>
                  <a:pt x="0" y="7658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117807" y="1942000"/>
            <a:ext cx="7007968" cy="7316300"/>
            <a:chOff x="0" y="0"/>
            <a:chExt cx="1845720" cy="19269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45720" cy="1926927"/>
            </a:xfrm>
            <a:custGeom>
              <a:avLst/>
              <a:gdLst/>
              <a:ahLst/>
              <a:cxnLst/>
              <a:rect r="r" b="b" t="t" l="l"/>
              <a:pathLst>
                <a:path h="1926927" w="1845720">
                  <a:moveTo>
                    <a:pt x="40875" y="0"/>
                  </a:moveTo>
                  <a:lnTo>
                    <a:pt x="1804845" y="0"/>
                  </a:lnTo>
                  <a:cubicBezTo>
                    <a:pt x="1827419" y="0"/>
                    <a:pt x="1845720" y="18300"/>
                    <a:pt x="1845720" y="40875"/>
                  </a:cubicBezTo>
                  <a:lnTo>
                    <a:pt x="1845720" y="1886052"/>
                  </a:lnTo>
                  <a:cubicBezTo>
                    <a:pt x="1845720" y="1908626"/>
                    <a:pt x="1827419" y="1926927"/>
                    <a:pt x="1804845" y="1926927"/>
                  </a:cubicBezTo>
                  <a:lnTo>
                    <a:pt x="40875" y="1926927"/>
                  </a:lnTo>
                  <a:cubicBezTo>
                    <a:pt x="18300" y="1926927"/>
                    <a:pt x="0" y="1908626"/>
                    <a:pt x="0" y="1886052"/>
                  </a:cubicBezTo>
                  <a:lnTo>
                    <a:pt x="0" y="40875"/>
                  </a:lnTo>
                  <a:cubicBezTo>
                    <a:pt x="0" y="18300"/>
                    <a:pt x="18300" y="0"/>
                    <a:pt x="40875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845720" cy="1984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255581" y="2291515"/>
            <a:ext cx="6870195" cy="541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3519" b="true">
                <a:solidFill>
                  <a:srgbClr val="0043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Integration Testing:</a:t>
            </a:r>
          </a:p>
          <a:p>
            <a:pPr algn="l" marL="531815" indent="-265908" lvl="1">
              <a:lnSpc>
                <a:spcPts val="3448"/>
              </a:lnSpc>
              <a:buAutoNum type="arabicPeriod" startAt="1"/>
            </a:pPr>
            <a:r>
              <a:rPr lang="en-US" sz="2463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FacilityBookingControl + FacilityBookManager +BookEquipmentUI + SellEquipmentUI + BorrowEquipmentUI + EquipmentBookManager + EquipmentBookingControl+ portFacility + Equipment + SportFacilityType + EquipmentType + E</a:t>
            </a:r>
            <a:r>
              <a:rPr lang="en-US" sz="2463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quipmentBookRecord + EquipmentManager + EquipmentTypeManager + FacilityBookRecord +    SportFacilityManager (Test Stub: N/A)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4609" y="1691521"/>
            <a:ext cx="9457858" cy="7400774"/>
          </a:xfrm>
          <a:custGeom>
            <a:avLst/>
            <a:gdLst/>
            <a:ahLst/>
            <a:cxnLst/>
            <a:rect r="r" b="b" t="t" l="l"/>
            <a:pathLst>
              <a:path h="7400774" w="9457858">
                <a:moveTo>
                  <a:pt x="0" y="0"/>
                </a:moveTo>
                <a:lnTo>
                  <a:pt x="9457858" y="0"/>
                </a:lnTo>
                <a:lnTo>
                  <a:pt x="9457858" y="7400774"/>
                </a:lnTo>
                <a:lnTo>
                  <a:pt x="0" y="7400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902467" y="1691521"/>
            <a:ext cx="7090828" cy="7400774"/>
            <a:chOff x="0" y="0"/>
            <a:chExt cx="1867543" cy="19491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67543" cy="1949175"/>
            </a:xfrm>
            <a:custGeom>
              <a:avLst/>
              <a:gdLst/>
              <a:ahLst/>
              <a:cxnLst/>
              <a:rect r="r" b="b" t="t" l="l"/>
              <a:pathLst>
                <a:path h="1949175" w="1867543">
                  <a:moveTo>
                    <a:pt x="40397" y="0"/>
                  </a:moveTo>
                  <a:lnTo>
                    <a:pt x="1827146" y="0"/>
                  </a:lnTo>
                  <a:cubicBezTo>
                    <a:pt x="1849457" y="0"/>
                    <a:pt x="1867543" y="18087"/>
                    <a:pt x="1867543" y="40397"/>
                  </a:cubicBezTo>
                  <a:lnTo>
                    <a:pt x="1867543" y="1908778"/>
                  </a:lnTo>
                  <a:cubicBezTo>
                    <a:pt x="1867543" y="1919492"/>
                    <a:pt x="1863287" y="1929767"/>
                    <a:pt x="1855711" y="1937343"/>
                  </a:cubicBezTo>
                  <a:cubicBezTo>
                    <a:pt x="1848135" y="1944919"/>
                    <a:pt x="1837860" y="1949175"/>
                    <a:pt x="1827146" y="1949175"/>
                  </a:cubicBezTo>
                  <a:lnTo>
                    <a:pt x="40397" y="1949175"/>
                  </a:lnTo>
                  <a:cubicBezTo>
                    <a:pt x="18087" y="1949175"/>
                    <a:pt x="0" y="1931089"/>
                    <a:pt x="0" y="1908778"/>
                  </a:cubicBezTo>
                  <a:lnTo>
                    <a:pt x="0" y="40397"/>
                  </a:lnTo>
                  <a:cubicBezTo>
                    <a:pt x="0" y="29683"/>
                    <a:pt x="4256" y="19408"/>
                    <a:pt x="11832" y="11832"/>
                  </a:cubicBezTo>
                  <a:cubicBezTo>
                    <a:pt x="19408" y="4256"/>
                    <a:pt x="29683" y="0"/>
                    <a:pt x="40397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867543" cy="2006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012784" y="2214974"/>
            <a:ext cx="6870195" cy="541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3519" b="true">
                <a:solidFill>
                  <a:srgbClr val="0043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Integration Testing:</a:t>
            </a:r>
          </a:p>
          <a:p>
            <a:pPr algn="l" marL="531815" indent="-265908" lvl="1">
              <a:lnSpc>
                <a:spcPts val="3448"/>
              </a:lnSpc>
              <a:buAutoNum type="arabicPeriod" startAt="1"/>
            </a:pPr>
            <a:r>
              <a:rPr lang="en-US" sz="2463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FacilityBookUI + FacilityBookingControl + FacilityBookManager +BookEquipmentUI + SellEquipmentUI + BorrowEquipmentUI + EquipmentBookManager + EquipmentBookingControl+ portFacility + Equipment + SportFacilityType + EquipmentType + E</a:t>
            </a:r>
            <a:r>
              <a:rPr lang="en-US" sz="2463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quipmentBookRecord + EquipmentManager + EquipmentTypeManager + FacilityBookRecord +    SportFacilityManager (Test Stub: N/A)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4609" y="1691521"/>
            <a:ext cx="9457858" cy="7258906"/>
          </a:xfrm>
          <a:custGeom>
            <a:avLst/>
            <a:gdLst/>
            <a:ahLst/>
            <a:cxnLst/>
            <a:rect r="r" b="b" t="t" l="l"/>
            <a:pathLst>
              <a:path h="7258906" w="9457858">
                <a:moveTo>
                  <a:pt x="0" y="0"/>
                </a:moveTo>
                <a:lnTo>
                  <a:pt x="9457858" y="0"/>
                </a:lnTo>
                <a:lnTo>
                  <a:pt x="9457858" y="7258906"/>
                </a:lnTo>
                <a:lnTo>
                  <a:pt x="0" y="7258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976338" y="1691521"/>
            <a:ext cx="6896229" cy="7258906"/>
            <a:chOff x="0" y="0"/>
            <a:chExt cx="1816291" cy="19118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16291" cy="1911811"/>
            </a:xfrm>
            <a:custGeom>
              <a:avLst/>
              <a:gdLst/>
              <a:ahLst/>
              <a:cxnLst/>
              <a:rect r="r" b="b" t="t" l="l"/>
              <a:pathLst>
                <a:path h="1911811" w="1816291">
                  <a:moveTo>
                    <a:pt x="41537" y="0"/>
                  </a:moveTo>
                  <a:lnTo>
                    <a:pt x="1774753" y="0"/>
                  </a:lnTo>
                  <a:cubicBezTo>
                    <a:pt x="1797694" y="0"/>
                    <a:pt x="1816291" y="18597"/>
                    <a:pt x="1816291" y="41537"/>
                  </a:cubicBezTo>
                  <a:lnTo>
                    <a:pt x="1816291" y="1870273"/>
                  </a:lnTo>
                  <a:cubicBezTo>
                    <a:pt x="1816291" y="1893214"/>
                    <a:pt x="1797694" y="1911811"/>
                    <a:pt x="1774753" y="1911811"/>
                  </a:cubicBezTo>
                  <a:lnTo>
                    <a:pt x="41537" y="1911811"/>
                  </a:lnTo>
                  <a:cubicBezTo>
                    <a:pt x="18597" y="1911811"/>
                    <a:pt x="0" y="1893214"/>
                    <a:pt x="0" y="1870273"/>
                  </a:cubicBezTo>
                  <a:lnTo>
                    <a:pt x="0" y="41537"/>
                  </a:lnTo>
                  <a:cubicBezTo>
                    <a:pt x="0" y="18597"/>
                    <a:pt x="18597" y="0"/>
                    <a:pt x="41537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816291" cy="1968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078164" y="2220634"/>
            <a:ext cx="6692577" cy="56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428" b="true">
                <a:solidFill>
                  <a:srgbClr val="0043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Integration Testing:</a:t>
            </a:r>
          </a:p>
          <a:p>
            <a:pPr algn="l" marL="518066" indent="-259033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SportApp + FacilityBookUI + FacilityBookingControl + FacilityBookManager +BookEquipmentUI + SellEquipmentUI + BorrowEquipmentUI + EquipmentBookManager + EquipmentBookingControl+ portFacility + Equipment + SportFacilityType + EquipmentType + E</a:t>
            </a:r>
            <a:r>
              <a:rPr lang="en-US" sz="2399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quipmentBookRecord + EquipmentManager + EquipmentTypeManager + FacilityBookRecord +    SportFacilityManager (Test Stub: N/A)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44177" y="1628975"/>
            <a:ext cx="7115123" cy="7629325"/>
          </a:xfrm>
          <a:custGeom>
            <a:avLst/>
            <a:gdLst/>
            <a:ahLst/>
            <a:cxnLst/>
            <a:rect r="r" b="b" t="t" l="l"/>
            <a:pathLst>
              <a:path h="7629325" w="7115123">
                <a:moveTo>
                  <a:pt x="0" y="0"/>
                </a:moveTo>
                <a:lnTo>
                  <a:pt x="7115123" y="0"/>
                </a:lnTo>
                <a:lnTo>
                  <a:pt x="7115123" y="7629325"/>
                </a:lnTo>
                <a:lnTo>
                  <a:pt x="0" y="7629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11745" y="55696"/>
            <a:ext cx="706451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WBS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2151" y="1967258"/>
            <a:ext cx="891641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Process type WBS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2151" y="3599208"/>
            <a:ext cx="8382026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Provide Clear Procedures e.g. Requirements -&gt; Design -&gt; Build -&gt; Test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2151" y="6473825"/>
            <a:ext cx="8916415" cy="278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Provide Clearer Milestones and Gates as Major deliverables are defined by the completion of a phase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4296" y="1401222"/>
            <a:ext cx="9722734" cy="7656653"/>
          </a:xfrm>
          <a:custGeom>
            <a:avLst/>
            <a:gdLst/>
            <a:ahLst/>
            <a:cxnLst/>
            <a:rect r="r" b="b" t="t" l="l"/>
            <a:pathLst>
              <a:path h="7656653" w="9722734">
                <a:moveTo>
                  <a:pt x="0" y="0"/>
                </a:moveTo>
                <a:lnTo>
                  <a:pt x="9722734" y="0"/>
                </a:lnTo>
                <a:lnTo>
                  <a:pt x="9722734" y="7656653"/>
                </a:lnTo>
                <a:lnTo>
                  <a:pt x="0" y="76566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Testing Process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308367" y="1401222"/>
            <a:ext cx="6433791" cy="7656653"/>
            <a:chOff x="0" y="0"/>
            <a:chExt cx="1694496" cy="20165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4496" cy="2016567"/>
            </a:xfrm>
            <a:custGeom>
              <a:avLst/>
              <a:gdLst/>
              <a:ahLst/>
              <a:cxnLst/>
              <a:rect r="r" b="b" t="t" l="l"/>
              <a:pathLst>
                <a:path h="2016567" w="1694496">
                  <a:moveTo>
                    <a:pt x="44523" y="0"/>
                  </a:moveTo>
                  <a:lnTo>
                    <a:pt x="1649974" y="0"/>
                  </a:lnTo>
                  <a:cubicBezTo>
                    <a:pt x="1674563" y="0"/>
                    <a:pt x="1694496" y="19934"/>
                    <a:pt x="1694496" y="44523"/>
                  </a:cubicBezTo>
                  <a:lnTo>
                    <a:pt x="1694496" y="1972044"/>
                  </a:lnTo>
                  <a:cubicBezTo>
                    <a:pt x="1694496" y="1983853"/>
                    <a:pt x="1689806" y="1995177"/>
                    <a:pt x="1681456" y="2003527"/>
                  </a:cubicBezTo>
                  <a:cubicBezTo>
                    <a:pt x="1673106" y="2011876"/>
                    <a:pt x="1661782" y="2016567"/>
                    <a:pt x="1649974" y="2016567"/>
                  </a:cubicBezTo>
                  <a:lnTo>
                    <a:pt x="44523" y="2016567"/>
                  </a:lnTo>
                  <a:cubicBezTo>
                    <a:pt x="19934" y="2016567"/>
                    <a:pt x="0" y="1996634"/>
                    <a:pt x="0" y="1972044"/>
                  </a:cubicBezTo>
                  <a:lnTo>
                    <a:pt x="0" y="44523"/>
                  </a:lnTo>
                  <a:cubicBezTo>
                    <a:pt x="0" y="19934"/>
                    <a:pt x="19934" y="0"/>
                    <a:pt x="44523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4496" cy="2073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519914" y="1480943"/>
            <a:ext cx="6014761" cy="716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3519" b="true">
                <a:solidFill>
                  <a:srgbClr val="00436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 Testing:</a:t>
            </a:r>
          </a:p>
          <a:p>
            <a:pPr algn="l" marL="531815" indent="-265908" lvl="1">
              <a:lnSpc>
                <a:spcPts val="3448"/>
              </a:lnSpc>
              <a:buAutoNum type="arabicPeriod" startAt="1"/>
            </a:pPr>
            <a:r>
              <a:rPr lang="en-US" sz="2463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Main + FacilityBookUI + FacilityBookingControl + FacilityBookManager +BookEquipmentUI + SellEquipmentUI + BorrowEquipmentUI + EquipmentBookManager + EquipmentBookingControl+ portFacility + Equipment + SportFacilityType + EquipmentType + E</a:t>
            </a:r>
            <a:r>
              <a:rPr lang="en-US" sz="2463">
                <a:solidFill>
                  <a:srgbClr val="E12F56"/>
                </a:solidFill>
                <a:latin typeface="Open Sans"/>
                <a:ea typeface="Open Sans"/>
                <a:cs typeface="Open Sans"/>
                <a:sym typeface="Open Sans"/>
              </a:rPr>
              <a:t>quipmentBookRecord + EquipmentManager + EquipmentTypeManager + FacilityBookRecord +    SportFacilityManager (Test Stub: N/A)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Testcases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308367" y="1401222"/>
            <a:ext cx="6433791" cy="7656653"/>
            <a:chOff x="0" y="0"/>
            <a:chExt cx="1694496" cy="20165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94496" cy="2016567"/>
            </a:xfrm>
            <a:custGeom>
              <a:avLst/>
              <a:gdLst/>
              <a:ahLst/>
              <a:cxnLst/>
              <a:rect r="r" b="b" t="t" l="l"/>
              <a:pathLst>
                <a:path h="2016567" w="1694496">
                  <a:moveTo>
                    <a:pt x="44523" y="0"/>
                  </a:moveTo>
                  <a:lnTo>
                    <a:pt x="1649974" y="0"/>
                  </a:lnTo>
                  <a:cubicBezTo>
                    <a:pt x="1674563" y="0"/>
                    <a:pt x="1694496" y="19934"/>
                    <a:pt x="1694496" y="44523"/>
                  </a:cubicBezTo>
                  <a:lnTo>
                    <a:pt x="1694496" y="1972044"/>
                  </a:lnTo>
                  <a:cubicBezTo>
                    <a:pt x="1694496" y="1983853"/>
                    <a:pt x="1689806" y="1995177"/>
                    <a:pt x="1681456" y="2003527"/>
                  </a:cubicBezTo>
                  <a:cubicBezTo>
                    <a:pt x="1673106" y="2011876"/>
                    <a:pt x="1661782" y="2016567"/>
                    <a:pt x="1649974" y="2016567"/>
                  </a:cubicBezTo>
                  <a:lnTo>
                    <a:pt x="44523" y="2016567"/>
                  </a:lnTo>
                  <a:cubicBezTo>
                    <a:pt x="19934" y="2016567"/>
                    <a:pt x="0" y="1996634"/>
                    <a:pt x="0" y="1972044"/>
                  </a:cubicBezTo>
                  <a:lnTo>
                    <a:pt x="0" y="44523"/>
                  </a:lnTo>
                  <a:cubicBezTo>
                    <a:pt x="0" y="19934"/>
                    <a:pt x="19934" y="0"/>
                    <a:pt x="44523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94496" cy="2073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69326" y="2289923"/>
            <a:ext cx="8908925" cy="5615641"/>
          </a:xfrm>
          <a:custGeom>
            <a:avLst/>
            <a:gdLst/>
            <a:ahLst/>
            <a:cxnLst/>
            <a:rect r="r" b="b" t="t" l="l"/>
            <a:pathLst>
              <a:path h="5615641" w="8908925">
                <a:moveTo>
                  <a:pt x="0" y="0"/>
                </a:moveTo>
                <a:lnTo>
                  <a:pt x="8908925" y="0"/>
                </a:lnTo>
                <a:lnTo>
                  <a:pt x="8908925" y="5615641"/>
                </a:lnTo>
                <a:lnTo>
                  <a:pt x="0" y="561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152498" y="1790945"/>
            <a:ext cx="474552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Example of Unit Test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23500" y="2349745"/>
            <a:ext cx="5911175" cy="624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This class represents a type of sport facility, including:</a:t>
            </a:r>
          </a:p>
          <a:p>
            <a:pPr algn="just" marL="552886" indent="-276443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sz="256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TypeName: e.g. "Badminton Court"</a:t>
            </a:r>
          </a:p>
          <a:p>
            <a:pPr algn="l" marL="552886" indent="-276443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sz="256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sportType: e.g. "Badminton", "Basketball"</a:t>
            </a:r>
          </a:p>
          <a:p>
            <a:pPr algn="just" marL="552886" indent="-276443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sz="256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pricePerHour: hourly rental price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It includes:</a:t>
            </a:r>
          </a:p>
          <a:p>
            <a:pPr algn="just" marL="552886" indent="-276443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sz="256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 constructor to initialize data</a:t>
            </a:r>
          </a:p>
          <a:p>
            <a:pPr algn="just" marL="552886" indent="-276443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sz="256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Getter methods to retrieve each field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This is the lowest-level data module in our system, and is the foundation for higher-level logic.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Testcases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402000" y="5741295"/>
            <a:ext cx="7857300" cy="4155717"/>
            <a:chOff x="0" y="0"/>
            <a:chExt cx="2069412" cy="10945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9412" cy="1094510"/>
            </a:xfrm>
            <a:custGeom>
              <a:avLst/>
              <a:gdLst/>
              <a:ahLst/>
              <a:cxnLst/>
              <a:rect r="r" b="b" t="t" l="l"/>
              <a:pathLst>
                <a:path h="1094510" w="2069412">
                  <a:moveTo>
                    <a:pt x="36457" y="0"/>
                  </a:moveTo>
                  <a:lnTo>
                    <a:pt x="2032956" y="0"/>
                  </a:lnTo>
                  <a:cubicBezTo>
                    <a:pt x="2042625" y="0"/>
                    <a:pt x="2051897" y="3841"/>
                    <a:pt x="2058734" y="10678"/>
                  </a:cubicBezTo>
                  <a:cubicBezTo>
                    <a:pt x="2065571" y="17515"/>
                    <a:pt x="2069412" y="26788"/>
                    <a:pt x="2069412" y="36457"/>
                  </a:cubicBezTo>
                  <a:lnTo>
                    <a:pt x="2069412" y="1058053"/>
                  </a:lnTo>
                  <a:cubicBezTo>
                    <a:pt x="2069412" y="1067722"/>
                    <a:pt x="2065571" y="1076995"/>
                    <a:pt x="2058734" y="1083832"/>
                  </a:cubicBezTo>
                  <a:cubicBezTo>
                    <a:pt x="2051897" y="1090669"/>
                    <a:pt x="2042625" y="1094510"/>
                    <a:pt x="2032956" y="1094510"/>
                  </a:cubicBezTo>
                  <a:lnTo>
                    <a:pt x="36457" y="1094510"/>
                  </a:lnTo>
                  <a:cubicBezTo>
                    <a:pt x="16322" y="1094510"/>
                    <a:pt x="0" y="1078188"/>
                    <a:pt x="0" y="1058053"/>
                  </a:cubicBezTo>
                  <a:lnTo>
                    <a:pt x="0" y="36457"/>
                  </a:lnTo>
                  <a:cubicBezTo>
                    <a:pt x="0" y="16322"/>
                    <a:pt x="16322" y="0"/>
                    <a:pt x="36457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69412" cy="1151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55231" y="1523431"/>
            <a:ext cx="8246770" cy="6814436"/>
          </a:xfrm>
          <a:custGeom>
            <a:avLst/>
            <a:gdLst/>
            <a:ahLst/>
            <a:cxnLst/>
            <a:rect r="r" b="b" t="t" l="l"/>
            <a:pathLst>
              <a:path h="6814436" w="8246770">
                <a:moveTo>
                  <a:pt x="0" y="0"/>
                </a:moveTo>
                <a:lnTo>
                  <a:pt x="8246769" y="0"/>
                </a:lnTo>
                <a:lnTo>
                  <a:pt x="8246769" y="6814436"/>
                </a:lnTo>
                <a:lnTo>
                  <a:pt x="0" y="68144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02000" y="1523431"/>
            <a:ext cx="7303661" cy="4217864"/>
          </a:xfrm>
          <a:custGeom>
            <a:avLst/>
            <a:gdLst/>
            <a:ahLst/>
            <a:cxnLst/>
            <a:rect r="r" b="b" t="t" l="l"/>
            <a:pathLst>
              <a:path h="4217864" w="7303661">
                <a:moveTo>
                  <a:pt x="0" y="0"/>
                </a:moveTo>
                <a:lnTo>
                  <a:pt x="7303662" y="0"/>
                </a:lnTo>
                <a:lnTo>
                  <a:pt x="7303662" y="4217864"/>
                </a:lnTo>
                <a:lnTo>
                  <a:pt x="0" y="4217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33118" y="5928850"/>
            <a:ext cx="6563910" cy="373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We used JUnit to test the SportFacilityType class.</a:t>
            </a:r>
          </a:p>
          <a:p>
            <a:pPr algn="just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</a:t>
            </a:r>
          </a:p>
          <a:p>
            <a:pPr algn="just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The tests cover:</a:t>
            </a:r>
          </a:p>
          <a:p>
            <a:pPr algn="just" marL="511568" indent="-255784" lvl="1">
              <a:lnSpc>
                <a:spcPts val="3317"/>
              </a:lnSpc>
              <a:spcBef>
                <a:spcPct val="0"/>
              </a:spcBef>
              <a:buFont typeface="Arial"/>
              <a:buChar char="•"/>
            </a:pPr>
            <a:r>
              <a:rPr lang="en-US" sz="236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Normal values and correct getter behavior</a:t>
            </a:r>
          </a:p>
          <a:p>
            <a:pPr algn="just" marL="511568" indent="-255784" lvl="1">
              <a:lnSpc>
                <a:spcPts val="3317"/>
              </a:lnSpc>
              <a:spcBef>
                <a:spcPct val="0"/>
              </a:spcBef>
              <a:buFont typeface="Arial"/>
              <a:buChar char="•"/>
            </a:pPr>
            <a:r>
              <a:rPr lang="en-US" sz="236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Null and empty string handling</a:t>
            </a:r>
          </a:p>
          <a:p>
            <a:pPr algn="just" marL="511568" indent="-255784" lvl="1">
              <a:lnSpc>
                <a:spcPts val="3317"/>
              </a:lnSpc>
              <a:spcBef>
                <a:spcPct val="0"/>
              </a:spcBef>
              <a:buFont typeface="Arial"/>
              <a:buChar char="•"/>
            </a:pPr>
            <a:r>
              <a:rPr lang="en-US" sz="236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Edge cases: negative prices, NaN, infinity</a:t>
            </a:r>
          </a:p>
          <a:p>
            <a:pPr algn="just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Independence of multiple instances</a:t>
            </a:r>
          </a:p>
          <a:p>
            <a:pPr algn="just">
              <a:lnSpc>
                <a:spcPts val="3317"/>
              </a:lnSpc>
              <a:spcBef>
                <a:spcPct val="0"/>
              </a:spcBef>
            </a:pPr>
          </a:p>
          <a:p>
            <a:pPr algn="just"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All tests passed successfully！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Testcases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308367" y="1401222"/>
            <a:ext cx="6433791" cy="8207747"/>
            <a:chOff x="0" y="0"/>
            <a:chExt cx="1694496" cy="21617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94496" cy="2161711"/>
            </a:xfrm>
            <a:custGeom>
              <a:avLst/>
              <a:gdLst/>
              <a:ahLst/>
              <a:cxnLst/>
              <a:rect r="r" b="b" t="t" l="l"/>
              <a:pathLst>
                <a:path h="2161711" w="1694496">
                  <a:moveTo>
                    <a:pt x="44523" y="0"/>
                  </a:moveTo>
                  <a:lnTo>
                    <a:pt x="1649974" y="0"/>
                  </a:lnTo>
                  <a:cubicBezTo>
                    <a:pt x="1674563" y="0"/>
                    <a:pt x="1694496" y="19934"/>
                    <a:pt x="1694496" y="44523"/>
                  </a:cubicBezTo>
                  <a:lnTo>
                    <a:pt x="1694496" y="2117188"/>
                  </a:lnTo>
                  <a:cubicBezTo>
                    <a:pt x="1694496" y="2141778"/>
                    <a:pt x="1674563" y="2161711"/>
                    <a:pt x="1649974" y="2161711"/>
                  </a:cubicBezTo>
                  <a:lnTo>
                    <a:pt x="44523" y="2161711"/>
                  </a:lnTo>
                  <a:cubicBezTo>
                    <a:pt x="19934" y="2161711"/>
                    <a:pt x="0" y="2141778"/>
                    <a:pt x="0" y="2117188"/>
                  </a:cubicBezTo>
                  <a:lnTo>
                    <a:pt x="0" y="44523"/>
                  </a:lnTo>
                  <a:cubicBezTo>
                    <a:pt x="0" y="19934"/>
                    <a:pt x="19934" y="0"/>
                    <a:pt x="44523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94496" cy="221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1232760"/>
            <a:ext cx="11199407" cy="7993577"/>
          </a:xfrm>
          <a:custGeom>
            <a:avLst/>
            <a:gdLst/>
            <a:ahLst/>
            <a:cxnLst/>
            <a:rect r="r" b="b" t="t" l="l"/>
            <a:pathLst>
              <a:path h="7993577" w="11199407">
                <a:moveTo>
                  <a:pt x="0" y="0"/>
                </a:moveTo>
                <a:lnTo>
                  <a:pt x="11199407" y="0"/>
                </a:lnTo>
                <a:lnTo>
                  <a:pt x="11199407" y="7993577"/>
                </a:lnTo>
                <a:lnTo>
                  <a:pt x="0" y="7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609058" y="1790945"/>
            <a:ext cx="5925617" cy="736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Example of integration Test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This class integrates multiple components:</a:t>
            </a:r>
          </a:p>
          <a:p>
            <a:pPr algn="l" marL="518166" indent="-259083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SportFacility (facility object)</a:t>
            </a:r>
          </a:p>
          <a:p>
            <a:pPr algn="l" marL="518166" indent="-259083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SportFacilityType (for pricing)</a:t>
            </a:r>
          </a:p>
          <a:p>
            <a:pPr algn="l" marL="518166" indent="-259083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User (booking user)</a:t>
            </a:r>
          </a:p>
          <a:p>
            <a:pPr algn="l" marL="518166" indent="-259083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LocalDate (booking date)</a:t>
            </a:r>
          </a:p>
          <a:p>
            <a:pPr algn="l" marL="518166" indent="-259083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Start and end time slots</a:t>
            </a:r>
          </a:p>
          <a:p>
            <a:pPr algn="l" marL="518166" indent="-259083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Booking status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It includes logic for:</a:t>
            </a:r>
          </a:p>
          <a:p>
            <a:pPr algn="l" marL="518166" indent="-259083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Calculating total price</a:t>
            </a:r>
          </a:p>
          <a:p>
            <a:pPr algn="l" marL="518166" indent="-259083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Generating confirmation message</a:t>
            </a:r>
          </a:p>
          <a:p>
            <a:pPr algn="l" marL="518166" indent="-259083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Comparing booking time slots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This class forms the integration point between facility, user, and time-based booking logic.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844011" y="3553708"/>
            <a:ext cx="8418057" cy="6733292"/>
            <a:chOff x="0" y="0"/>
            <a:chExt cx="2217101" cy="17733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7101" cy="1773377"/>
            </a:xfrm>
            <a:custGeom>
              <a:avLst/>
              <a:gdLst/>
              <a:ahLst/>
              <a:cxnLst/>
              <a:rect r="r" b="b" t="t" l="l"/>
              <a:pathLst>
                <a:path h="1773377" w="2217101">
                  <a:moveTo>
                    <a:pt x="34028" y="0"/>
                  </a:moveTo>
                  <a:lnTo>
                    <a:pt x="2183073" y="0"/>
                  </a:lnTo>
                  <a:cubicBezTo>
                    <a:pt x="2201867" y="0"/>
                    <a:pt x="2217101" y="15235"/>
                    <a:pt x="2217101" y="34028"/>
                  </a:cubicBezTo>
                  <a:lnTo>
                    <a:pt x="2217101" y="1739349"/>
                  </a:lnTo>
                  <a:cubicBezTo>
                    <a:pt x="2217101" y="1748374"/>
                    <a:pt x="2213516" y="1757029"/>
                    <a:pt x="2207135" y="1763411"/>
                  </a:cubicBezTo>
                  <a:cubicBezTo>
                    <a:pt x="2200753" y="1769792"/>
                    <a:pt x="2192098" y="1773377"/>
                    <a:pt x="2183073" y="1773377"/>
                  </a:cubicBezTo>
                  <a:lnTo>
                    <a:pt x="34028" y="1773377"/>
                  </a:lnTo>
                  <a:cubicBezTo>
                    <a:pt x="25003" y="1773377"/>
                    <a:pt x="16348" y="1769792"/>
                    <a:pt x="9967" y="1763411"/>
                  </a:cubicBezTo>
                  <a:cubicBezTo>
                    <a:pt x="3585" y="1757029"/>
                    <a:pt x="0" y="1748374"/>
                    <a:pt x="0" y="1739349"/>
                  </a:cubicBezTo>
                  <a:lnTo>
                    <a:pt x="0" y="34028"/>
                  </a:lnTo>
                  <a:cubicBezTo>
                    <a:pt x="0" y="25003"/>
                    <a:pt x="3585" y="16348"/>
                    <a:pt x="9967" y="9967"/>
                  </a:cubicBezTo>
                  <a:cubicBezTo>
                    <a:pt x="16348" y="3585"/>
                    <a:pt x="25003" y="0"/>
                    <a:pt x="34028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217101" cy="1830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21598" y="1485646"/>
            <a:ext cx="7922413" cy="4020625"/>
          </a:xfrm>
          <a:custGeom>
            <a:avLst/>
            <a:gdLst/>
            <a:ahLst/>
            <a:cxnLst/>
            <a:rect r="r" b="b" t="t" l="l"/>
            <a:pathLst>
              <a:path h="4020625" w="7922413">
                <a:moveTo>
                  <a:pt x="0" y="0"/>
                </a:moveTo>
                <a:lnTo>
                  <a:pt x="7922413" y="0"/>
                </a:lnTo>
                <a:lnTo>
                  <a:pt x="7922413" y="4020625"/>
                </a:lnTo>
                <a:lnTo>
                  <a:pt x="0" y="4020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21598" y="5506271"/>
            <a:ext cx="7510902" cy="4910252"/>
          </a:xfrm>
          <a:custGeom>
            <a:avLst/>
            <a:gdLst/>
            <a:ahLst/>
            <a:cxnLst/>
            <a:rect r="r" b="b" t="t" l="l"/>
            <a:pathLst>
              <a:path h="4910252" w="7510902">
                <a:moveTo>
                  <a:pt x="0" y="0"/>
                </a:moveTo>
                <a:lnTo>
                  <a:pt x="7510902" y="0"/>
                </a:lnTo>
                <a:lnTo>
                  <a:pt x="7510902" y="4910252"/>
                </a:lnTo>
                <a:lnTo>
                  <a:pt x="0" y="49102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44011" y="1485646"/>
            <a:ext cx="7353109" cy="2068062"/>
          </a:xfrm>
          <a:custGeom>
            <a:avLst/>
            <a:gdLst/>
            <a:ahLst/>
            <a:cxnLst/>
            <a:rect r="r" b="b" t="t" l="l"/>
            <a:pathLst>
              <a:path h="2068062" w="7353109">
                <a:moveTo>
                  <a:pt x="0" y="0"/>
                </a:moveTo>
                <a:lnTo>
                  <a:pt x="7353109" y="0"/>
                </a:lnTo>
                <a:lnTo>
                  <a:pt x="7353109" y="2068062"/>
                </a:lnTo>
                <a:lnTo>
                  <a:pt x="0" y="206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Testcases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22951" y="3765740"/>
            <a:ext cx="6790162" cy="626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Integration Test – FacilityBookRecord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These integration tests verify interaction across components: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– testConstructorAndGetters</a:t>
            </a:r>
          </a:p>
          <a:p>
            <a:pPr algn="l" marL="446987" indent="-223493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Confirms object linking and data storage</a:t>
            </a:r>
          </a:p>
          <a:p>
            <a:pPr algn="l" marL="446987" indent="-223493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Verifies time slots and basic structure</a:t>
            </a:r>
          </a:p>
          <a:p>
            <a:pPr algn="l" marL="446987" indent="-223493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Ensures toString() format includes correct info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– </a:t>
            </a: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testSettersUpdateFacilityAndTimeslotReflectsChanges</a:t>
            </a:r>
          </a:p>
          <a:p>
            <a:pPr algn="l" marL="446987" indent="-223493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Tests dynamic updates of facility, date, time, and status</a:t>
            </a:r>
          </a:p>
          <a:p>
            <a:pPr algn="l" marL="446987" indent="-223493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Ensures changes are reflected in getters and timeslot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– </a:t>
            </a: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testToStringExactFormat</a:t>
            </a:r>
          </a:p>
          <a:p>
            <a:pPr algn="l" marL="446987" indent="-223493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Verifies full formatting of confirmation message</a:t>
            </a:r>
          </a:p>
          <a:p>
            <a:pPr algn="l" marL="446987" indent="-223493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Ensures correctness of combined facility and time details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These tests confirm that multiple modules work together correctly, not just in isolation.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5011" y="7221035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6"/>
                </a:lnTo>
                <a:lnTo>
                  <a:pt x="0" y="435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75589" y="-1670403"/>
            <a:ext cx="4608578" cy="4356956"/>
          </a:xfrm>
          <a:custGeom>
            <a:avLst/>
            <a:gdLst/>
            <a:ahLst/>
            <a:cxnLst/>
            <a:rect r="r" b="b" t="t" l="l"/>
            <a:pathLst>
              <a:path h="4356956" w="4608578">
                <a:moveTo>
                  <a:pt x="0" y="0"/>
                </a:moveTo>
                <a:lnTo>
                  <a:pt x="4608578" y="0"/>
                </a:lnTo>
                <a:lnTo>
                  <a:pt x="4608578" y="4356955"/>
                </a:lnTo>
                <a:lnTo>
                  <a:pt x="0" y="435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44688" y="2243142"/>
            <a:ext cx="8889987" cy="5800717"/>
          </a:xfrm>
          <a:custGeom>
            <a:avLst/>
            <a:gdLst/>
            <a:ahLst/>
            <a:cxnLst/>
            <a:rect r="r" b="b" t="t" l="l"/>
            <a:pathLst>
              <a:path h="5800717" w="8889987">
                <a:moveTo>
                  <a:pt x="0" y="0"/>
                </a:moveTo>
                <a:lnTo>
                  <a:pt x="8889987" y="0"/>
                </a:lnTo>
                <a:lnTo>
                  <a:pt x="8889987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309" y="123174"/>
            <a:ext cx="5940891" cy="4846180"/>
          </a:xfrm>
          <a:custGeom>
            <a:avLst/>
            <a:gdLst/>
            <a:ahLst/>
            <a:cxnLst/>
            <a:rect r="r" b="b" t="t" l="l"/>
            <a:pathLst>
              <a:path h="4846180" w="5940891">
                <a:moveTo>
                  <a:pt x="0" y="0"/>
                </a:moveTo>
                <a:lnTo>
                  <a:pt x="5940892" y="0"/>
                </a:lnTo>
                <a:lnTo>
                  <a:pt x="5940892" y="4846180"/>
                </a:lnTo>
                <a:lnTo>
                  <a:pt x="0" y="4846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770698" y="5097743"/>
            <a:ext cx="4587005" cy="5152252"/>
          </a:xfrm>
          <a:custGeom>
            <a:avLst/>
            <a:gdLst/>
            <a:ahLst/>
            <a:cxnLst/>
            <a:rect r="r" b="b" t="t" l="l"/>
            <a:pathLst>
              <a:path h="5152252" w="4587005">
                <a:moveTo>
                  <a:pt x="0" y="0"/>
                </a:moveTo>
                <a:lnTo>
                  <a:pt x="4587005" y="0"/>
                </a:lnTo>
                <a:lnTo>
                  <a:pt x="4587005" y="5152253"/>
                </a:lnTo>
                <a:lnTo>
                  <a:pt x="0" y="51522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69326" y="216947"/>
            <a:ext cx="1626534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Test Coverage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>
  <p:cSld>
    <p:bg>
      <p:bgPr>
        <a:solidFill>
          <a:srgbClr val="0054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65752" y="4124324"/>
            <a:ext cx="3756496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62084" y="1629054"/>
            <a:ext cx="7055536" cy="8099558"/>
          </a:xfrm>
          <a:custGeom>
            <a:avLst/>
            <a:gdLst/>
            <a:ahLst/>
            <a:cxnLst/>
            <a:rect r="r" b="b" t="t" l="l"/>
            <a:pathLst>
              <a:path h="8099558" w="7055536">
                <a:moveTo>
                  <a:pt x="0" y="0"/>
                </a:moveTo>
                <a:lnTo>
                  <a:pt x="7055536" y="0"/>
                </a:lnTo>
                <a:lnTo>
                  <a:pt x="7055536" y="8099559"/>
                </a:lnTo>
                <a:lnTo>
                  <a:pt x="0" y="80995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441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11745" y="55696"/>
            <a:ext cx="706451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Project Schedule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3458" y="2083828"/>
            <a:ext cx="8916415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80-20 Golden Rule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80% Development &amp; Testing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20% Documentation &amp; Planning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3458" y="5247281"/>
            <a:ext cx="8916415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Coding Tasks: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Design (System Analyst) → Implmentation (Programmers) → QC &amp; Progress tracking (PMs)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2151" y="1380606"/>
            <a:ext cx="15807311" cy="8596454"/>
            <a:chOff x="0" y="0"/>
            <a:chExt cx="4163243" cy="2264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3242" cy="2264087"/>
            </a:xfrm>
            <a:custGeom>
              <a:avLst/>
              <a:gdLst/>
              <a:ahLst/>
              <a:cxnLst/>
              <a:rect r="r" b="b" t="t" l="l"/>
              <a:pathLst>
                <a:path h="2264087" w="4163242">
                  <a:moveTo>
                    <a:pt x="18121" y="0"/>
                  </a:moveTo>
                  <a:lnTo>
                    <a:pt x="4145121" y="0"/>
                  </a:lnTo>
                  <a:cubicBezTo>
                    <a:pt x="4155129" y="0"/>
                    <a:pt x="4163242" y="8113"/>
                    <a:pt x="4163242" y="18121"/>
                  </a:cubicBezTo>
                  <a:lnTo>
                    <a:pt x="4163242" y="2245965"/>
                  </a:lnTo>
                  <a:cubicBezTo>
                    <a:pt x="4163242" y="2250772"/>
                    <a:pt x="4161333" y="2255381"/>
                    <a:pt x="4157935" y="2258779"/>
                  </a:cubicBezTo>
                  <a:cubicBezTo>
                    <a:pt x="4154536" y="2262178"/>
                    <a:pt x="4149927" y="2264087"/>
                    <a:pt x="4145121" y="2264087"/>
                  </a:cubicBezTo>
                  <a:lnTo>
                    <a:pt x="18121" y="2264087"/>
                  </a:lnTo>
                  <a:cubicBezTo>
                    <a:pt x="13315" y="2264087"/>
                    <a:pt x="8706" y="2262178"/>
                    <a:pt x="5308" y="2258779"/>
                  </a:cubicBezTo>
                  <a:cubicBezTo>
                    <a:pt x="1909" y="2255381"/>
                    <a:pt x="0" y="2250772"/>
                    <a:pt x="0" y="2245965"/>
                  </a:cubicBezTo>
                  <a:lnTo>
                    <a:pt x="0" y="18121"/>
                  </a:lnTo>
                  <a:cubicBezTo>
                    <a:pt x="0" y="13315"/>
                    <a:pt x="1909" y="8706"/>
                    <a:pt x="5308" y="5308"/>
                  </a:cubicBezTo>
                  <a:cubicBezTo>
                    <a:pt x="8706" y="1909"/>
                    <a:pt x="13315" y="0"/>
                    <a:pt x="18121" y="0"/>
                  </a:cubicBezTo>
                  <a:close/>
                </a:path>
              </a:pathLst>
            </a:custGeom>
            <a:solidFill>
              <a:srgbClr val="FFFBF7"/>
            </a:solidFill>
            <a:ln w="95250" cap="rnd">
              <a:solidFill>
                <a:srgbClr val="00548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163243" cy="2321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95272" y="8579420"/>
            <a:ext cx="3171743" cy="2998570"/>
          </a:xfrm>
          <a:custGeom>
            <a:avLst/>
            <a:gdLst/>
            <a:ahLst/>
            <a:cxnLst/>
            <a:rect r="r" b="b" t="t" l="l"/>
            <a:pathLst>
              <a:path h="2998570" w="3171743">
                <a:moveTo>
                  <a:pt x="0" y="0"/>
                </a:moveTo>
                <a:lnTo>
                  <a:pt x="3171743" y="0"/>
                </a:lnTo>
                <a:lnTo>
                  <a:pt x="3171743" y="2998571"/>
                </a:lnTo>
                <a:lnTo>
                  <a:pt x="0" y="2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2069" y="-1095351"/>
            <a:ext cx="3433308" cy="3245854"/>
          </a:xfrm>
          <a:custGeom>
            <a:avLst/>
            <a:gdLst/>
            <a:ahLst/>
            <a:cxnLst/>
            <a:rect r="r" b="b" t="t" l="l"/>
            <a:pathLst>
              <a:path h="3245854" w="3433308">
                <a:moveTo>
                  <a:pt x="0" y="0"/>
                </a:moveTo>
                <a:lnTo>
                  <a:pt x="3433308" y="0"/>
                </a:lnTo>
                <a:lnTo>
                  <a:pt x="3433308" y="3245854"/>
                </a:lnTo>
                <a:lnTo>
                  <a:pt x="0" y="324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311">
            <a:off x="-2959301" y="7113792"/>
            <a:ext cx="4638495" cy="5726537"/>
          </a:xfrm>
          <a:custGeom>
            <a:avLst/>
            <a:gdLst/>
            <a:ahLst/>
            <a:cxnLst/>
            <a:rect r="r" b="b" t="t" l="l"/>
            <a:pathLst>
              <a:path h="5726537" w="4638495">
                <a:moveTo>
                  <a:pt x="0" y="0"/>
                </a:moveTo>
                <a:lnTo>
                  <a:pt x="4638496" y="0"/>
                </a:lnTo>
                <a:lnTo>
                  <a:pt x="4638496" y="5726537"/>
                </a:lnTo>
                <a:lnTo>
                  <a:pt x="0" y="57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13771" y="13099"/>
            <a:ext cx="827810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Resource Allocation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2151" y="1572670"/>
            <a:ext cx="15685842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Limited Time</a:t>
            </a: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&amp; Manpower</a:t>
            </a: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: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Assign Tasks based on strength, e.g. PMs are good at task coordination and schedule planning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2151" y="4023770"/>
            <a:ext cx="15685842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Parallel</a:t>
            </a: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Development</a:t>
            </a: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: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Breakdown the scope into small and specific tasks with well-defined requirements and less dependency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2151" y="6637124"/>
            <a:ext cx="15685842" cy="278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Progress Monitoring:</a:t>
            </a:r>
          </a:p>
          <a:p>
            <a:pPr algn="l"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00436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PMs track task' progress frequently to allocate manpowers or task expected output modification based on project schedule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4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6371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371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76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3876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8" y="0"/>
                </a:lnTo>
                <a:lnTo>
                  <a:pt x="6480248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4124" y="5097743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8"/>
                </a:lnTo>
                <a:lnTo>
                  <a:pt x="0" y="6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124" y="-1382504"/>
            <a:ext cx="6480247" cy="6480247"/>
          </a:xfrm>
          <a:custGeom>
            <a:avLst/>
            <a:gdLst/>
            <a:ahLst/>
            <a:cxnLst/>
            <a:rect r="r" b="b" t="t" l="l"/>
            <a:pathLst>
              <a:path h="6480247" w="6480247">
                <a:moveTo>
                  <a:pt x="0" y="0"/>
                </a:moveTo>
                <a:lnTo>
                  <a:pt x="6480247" y="0"/>
                </a:lnTo>
                <a:lnTo>
                  <a:pt x="6480247" y="6480247"/>
                </a:lnTo>
                <a:lnTo>
                  <a:pt x="0" y="64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22801">
            <a:off x="12517424" y="6393654"/>
            <a:ext cx="7468746" cy="6328065"/>
          </a:xfrm>
          <a:custGeom>
            <a:avLst/>
            <a:gdLst/>
            <a:ahLst/>
            <a:cxnLst/>
            <a:rect r="r" b="b" t="t" l="l"/>
            <a:pathLst>
              <a:path h="6328065" w="7468746">
                <a:moveTo>
                  <a:pt x="0" y="0"/>
                </a:moveTo>
                <a:lnTo>
                  <a:pt x="7468746" y="0"/>
                </a:lnTo>
                <a:lnTo>
                  <a:pt x="7468746" y="6328064"/>
                </a:lnTo>
                <a:lnTo>
                  <a:pt x="0" y="632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400429">
            <a:off x="-1819404" y="-2422220"/>
            <a:ext cx="8449500" cy="6143260"/>
          </a:xfrm>
          <a:custGeom>
            <a:avLst/>
            <a:gdLst/>
            <a:ahLst/>
            <a:cxnLst/>
            <a:rect r="r" b="b" t="t" l="l"/>
            <a:pathLst>
              <a:path h="6143260" w="8449500">
                <a:moveTo>
                  <a:pt x="0" y="6143260"/>
                </a:moveTo>
                <a:lnTo>
                  <a:pt x="8449500" y="6143260"/>
                </a:lnTo>
                <a:lnTo>
                  <a:pt x="8449500" y="0"/>
                </a:lnTo>
                <a:lnTo>
                  <a:pt x="0" y="0"/>
                </a:lnTo>
                <a:lnTo>
                  <a:pt x="0" y="61432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09439" y="2899916"/>
            <a:ext cx="6395292" cy="6737797"/>
          </a:xfrm>
          <a:custGeom>
            <a:avLst/>
            <a:gdLst/>
            <a:ahLst/>
            <a:cxnLst/>
            <a:rect r="r" b="b" t="t" l="l"/>
            <a:pathLst>
              <a:path h="6737797" w="6395292">
                <a:moveTo>
                  <a:pt x="0" y="0"/>
                </a:moveTo>
                <a:lnTo>
                  <a:pt x="6395293" y="0"/>
                </a:lnTo>
                <a:lnTo>
                  <a:pt x="6395293" y="6737796"/>
                </a:lnTo>
                <a:lnTo>
                  <a:pt x="0" y="6737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73142" y="1028700"/>
            <a:ext cx="4831461" cy="8229600"/>
          </a:xfrm>
          <a:custGeom>
            <a:avLst/>
            <a:gdLst/>
            <a:ahLst/>
            <a:cxnLst/>
            <a:rect r="r" b="b" t="t" l="l"/>
            <a:pathLst>
              <a:path h="8229600" w="4831461">
                <a:moveTo>
                  <a:pt x="0" y="0"/>
                </a:moveTo>
                <a:lnTo>
                  <a:pt x="4831461" y="0"/>
                </a:lnTo>
                <a:lnTo>
                  <a:pt x="48314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63962" y="3189889"/>
            <a:ext cx="9560076" cy="394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09"/>
              </a:lnSpc>
            </a:pPr>
            <a:r>
              <a:rPr lang="en-US" sz="14045">
                <a:solidFill>
                  <a:srgbClr val="E4E2D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System Function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DAG5qSwjcRU</dc:identifier>
  <dcterms:modified xsi:type="dcterms:W3CDTF">2011-08-01T06:04:30Z</dcterms:modified>
  <cp:revision>1</cp:revision>
  <dc:title>Blue and Grey Colorful Playful Blob Abstract Cute Illustrative Trivia Quiz Sport Presentation </dc:title>
</cp:coreProperties>
</file>